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601200" cy="12801600" type="A3"/>
  <p:notesSz cx="6858000" cy="9144000"/>
  <p:defaultTextStyle>
    <a:defPPr>
      <a:defRPr lang="de-DE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78" d="100"/>
          <a:sy n="78" d="100"/>
        </p:scale>
        <p:origin x="-1410" y="1638"/>
      </p:cViewPr>
      <p:guideLst>
        <p:guide orient="horz" pos="4032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41B52-1187-4FD2-A57C-5172B3E89BBA}" type="datetimeFigureOut">
              <a:rPr lang="de-DE" smtClean="0"/>
              <a:t>15.6.2011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90915-5909-4093-9D10-1282C6891353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90" y="3976794"/>
            <a:ext cx="8161020" cy="274404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40180" y="7254240"/>
            <a:ext cx="6720840" cy="3271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9D57-68CA-4582-BF36-4C9F376B3A37}" type="datetimeFigureOut">
              <a:rPr lang="de-DE" smtClean="0"/>
              <a:pPr/>
              <a:t>15.6.2011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9F6DE-828D-4D47-AD46-6ED91D82501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9D57-68CA-4582-BF36-4C9F376B3A37}" type="datetimeFigureOut">
              <a:rPr lang="de-DE" smtClean="0"/>
              <a:pPr/>
              <a:t>15.6.2011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9F6DE-828D-4D47-AD46-6ED91D82501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960870" y="512658"/>
            <a:ext cx="2160270" cy="1092284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80060" y="512658"/>
            <a:ext cx="6320790" cy="10922847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9D57-68CA-4582-BF36-4C9F376B3A37}" type="datetimeFigureOut">
              <a:rPr lang="de-DE" smtClean="0"/>
              <a:pPr/>
              <a:t>15.6.2011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9F6DE-828D-4D47-AD46-6ED91D82501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9D57-68CA-4582-BF36-4C9F376B3A37}" type="datetimeFigureOut">
              <a:rPr lang="de-DE" smtClean="0"/>
              <a:pPr/>
              <a:t>15.6.2011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9F6DE-828D-4D47-AD46-6ED91D82501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8429" y="8226214"/>
            <a:ext cx="8161020" cy="2542540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58429" y="5425865"/>
            <a:ext cx="8161020" cy="280034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9D57-68CA-4582-BF36-4C9F376B3A37}" type="datetimeFigureOut">
              <a:rPr lang="de-DE" smtClean="0"/>
              <a:pPr/>
              <a:t>15.6.2011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9F6DE-828D-4D47-AD46-6ED91D82501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80060" y="2987041"/>
            <a:ext cx="4240530" cy="8448464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80610" y="2987041"/>
            <a:ext cx="4240530" cy="8448464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9D57-68CA-4582-BF36-4C9F376B3A37}" type="datetimeFigureOut">
              <a:rPr lang="de-DE" smtClean="0"/>
              <a:pPr/>
              <a:t>15.6.2011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9F6DE-828D-4D47-AD46-6ED91D82501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80060" y="2865544"/>
            <a:ext cx="4242197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0060" y="4059766"/>
            <a:ext cx="4242197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877277" y="2865544"/>
            <a:ext cx="4243864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877277" y="4059766"/>
            <a:ext cx="4243864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9D57-68CA-4582-BF36-4C9F376B3A37}" type="datetimeFigureOut">
              <a:rPr lang="de-DE" smtClean="0"/>
              <a:pPr/>
              <a:t>15.6.2011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9F6DE-828D-4D47-AD46-6ED91D82501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9D57-68CA-4582-BF36-4C9F376B3A37}" type="datetimeFigureOut">
              <a:rPr lang="de-DE" smtClean="0"/>
              <a:pPr/>
              <a:t>15.6.2011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9F6DE-828D-4D47-AD46-6ED91D82501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9D57-68CA-4582-BF36-4C9F376B3A37}" type="datetimeFigureOut">
              <a:rPr lang="de-DE" smtClean="0"/>
              <a:pPr/>
              <a:t>15.6.2011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9F6DE-828D-4D47-AD46-6ED91D82501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0060" y="509693"/>
            <a:ext cx="3158729" cy="216916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53802" y="509694"/>
            <a:ext cx="5367338" cy="10925811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80060" y="2678854"/>
            <a:ext cx="3158729" cy="8756651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9D57-68CA-4582-BF36-4C9F376B3A37}" type="datetimeFigureOut">
              <a:rPr lang="de-DE" smtClean="0"/>
              <a:pPr/>
              <a:t>15.6.2011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9F6DE-828D-4D47-AD46-6ED91D82501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81902" y="8961120"/>
            <a:ext cx="5760720" cy="1057911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881902" y="1143847"/>
            <a:ext cx="5760720" cy="768096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881902" y="10019031"/>
            <a:ext cx="5760720" cy="1502409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9D57-68CA-4582-BF36-4C9F376B3A37}" type="datetimeFigureOut">
              <a:rPr lang="de-DE" smtClean="0"/>
              <a:pPr/>
              <a:t>15.6.2011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9F6DE-828D-4D47-AD46-6ED91D82501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80060" y="2987041"/>
            <a:ext cx="8641080" cy="8448464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80060" y="11865187"/>
            <a:ext cx="22402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E9D57-68CA-4582-BF36-4C9F376B3A37}" type="datetimeFigureOut">
              <a:rPr lang="de-DE" smtClean="0"/>
              <a:pPr/>
              <a:t>15.6.2011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280410" y="11865187"/>
            <a:ext cx="30403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880860" y="11865187"/>
            <a:ext cx="22402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9F6DE-828D-4D47-AD46-6ED91D82501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>
          <a:xfrm>
            <a:off x="657196" y="4257660"/>
            <a:ext cx="6357982" cy="14287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585758" y="0"/>
            <a:ext cx="8161020" cy="828635"/>
          </a:xfrm>
        </p:spPr>
        <p:txBody>
          <a:bodyPr>
            <a:normAutofit fontScale="90000"/>
          </a:bodyPr>
          <a:lstStyle/>
          <a:p>
            <a:r>
              <a:rPr lang="ru-RU" sz="2400" b="1" dirty="0"/>
              <a:t>Комплексное исследование генетических ресурсов флоры юга Западной Сибири</a:t>
            </a:r>
            <a:endParaRPr lang="de-DE" sz="2400" dirty="0"/>
          </a:p>
        </p:txBody>
      </p:sp>
      <p:sp>
        <p:nvSpPr>
          <p:cNvPr id="4" name="Textfeld 3"/>
          <p:cNvSpPr txBox="1"/>
          <p:nvPr/>
        </p:nvSpPr>
        <p:spPr>
          <a:xfrm>
            <a:off x="514320" y="828636"/>
            <a:ext cx="8643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Алтайский государственный университет</a:t>
            </a:r>
            <a:r>
              <a:rPr lang="de-DE" sz="1400" b="1" dirty="0" smtClean="0"/>
              <a:t>, </a:t>
            </a:r>
            <a:r>
              <a:rPr lang="ru-RU" sz="1400" b="1" dirty="0" smtClean="0"/>
              <a:t>Южно-Сибирский Ботанический Сад</a:t>
            </a:r>
          </a:p>
          <a:p>
            <a:r>
              <a:rPr lang="ru-RU" sz="1400" b="1" dirty="0" smtClean="0"/>
              <a:t>Приват Доцент,  Др. Николай Фризен  Университет Оснабрюк, </a:t>
            </a:r>
            <a:r>
              <a:rPr lang="ru-RU" sz="1400" b="1" dirty="0" smtClean="0"/>
              <a:t>Германия</a:t>
            </a:r>
            <a:r>
              <a:rPr lang="de-DE" sz="1400" b="1" dirty="0" smtClean="0"/>
              <a:t> (friesen@biologie.uni-osnabrueck.de)</a:t>
            </a:r>
            <a:r>
              <a:rPr lang="ru-RU" sz="1400" b="1" dirty="0" smtClean="0"/>
              <a:t> </a:t>
            </a:r>
            <a:endParaRPr lang="de-DE" sz="14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514320" y="1400140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Проект № 2010-1.5-501-003</a:t>
            </a:r>
            <a:r>
              <a:rPr lang="de-DE" sz="1200" b="1" dirty="0" smtClean="0"/>
              <a:t>-015</a:t>
            </a:r>
            <a:r>
              <a:rPr lang="ru-RU" sz="1200" b="1" dirty="0"/>
              <a:t> </a:t>
            </a:r>
            <a:r>
              <a:rPr lang="ru-RU" sz="1200" dirty="0"/>
              <a:t>федеральной целевой программы «Научные и научно-педагогические кадры инновационной России»  на 2009-2013 годы по лоту 2010-1.5-501-003: «Проведение научных исследований коллективами под руководством приглашенных исследователей в области биологии, сельскохозяйственных наук и технологии живых систем</a:t>
            </a:r>
            <a:r>
              <a:rPr lang="ru-RU" sz="1200" dirty="0" smtClean="0"/>
              <a:t>»</a:t>
            </a:r>
            <a:endParaRPr lang="de-DE" sz="1200" dirty="0"/>
          </a:p>
        </p:txBody>
      </p:sp>
      <p:sp>
        <p:nvSpPr>
          <p:cNvPr id="6" name="Textfeld 5"/>
          <p:cNvSpPr txBox="1"/>
          <p:nvPr/>
        </p:nvSpPr>
        <p:spPr>
          <a:xfrm>
            <a:off x="442882" y="5829296"/>
            <a:ext cx="864399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1.2 Выявление </a:t>
            </a:r>
            <a:r>
              <a:rPr lang="ru-RU" sz="1400" b="1" dirty="0"/>
              <a:t>видоспецифичных молекулярно-генетических маркеров крупнейших </a:t>
            </a:r>
            <a:r>
              <a:rPr lang="ru-RU" sz="1400" b="1" dirty="0" smtClean="0"/>
              <a:t>таксонов</a:t>
            </a:r>
          </a:p>
          <a:p>
            <a:r>
              <a:rPr lang="ru-RU" sz="1200" dirty="0" smtClean="0"/>
              <a:t>Исследование направлено на изучение современного состояния научных исследований и получение новых данных в области систематики и филогении ведущих семейств Северной Азии: </a:t>
            </a:r>
            <a:r>
              <a:rPr lang="en-US" sz="1200" dirty="0" smtClean="0"/>
              <a:t>Ranunculaceae</a:t>
            </a:r>
            <a:r>
              <a:rPr lang="ru-RU" sz="1200" dirty="0" smtClean="0"/>
              <a:t>, </a:t>
            </a:r>
            <a:r>
              <a:rPr lang="en-US" sz="1200" dirty="0" err="1" smtClean="0"/>
              <a:t>Rosaceae</a:t>
            </a:r>
            <a:r>
              <a:rPr lang="ru-RU" sz="1200" dirty="0" smtClean="0"/>
              <a:t>, </a:t>
            </a:r>
            <a:r>
              <a:rPr lang="en-US" sz="1200" dirty="0" err="1" smtClean="0"/>
              <a:t>Poaceae</a:t>
            </a:r>
            <a:r>
              <a:rPr lang="ru-RU" sz="1200" dirty="0" smtClean="0"/>
              <a:t>, </a:t>
            </a:r>
            <a:r>
              <a:rPr lang="en-US" sz="1200" dirty="0" err="1" smtClean="0"/>
              <a:t>Fabaceae</a:t>
            </a:r>
            <a:r>
              <a:rPr lang="ru-RU" sz="1200" dirty="0" smtClean="0"/>
              <a:t>, а также ряда хозяйственно важных  родов из других семейств (</a:t>
            </a:r>
            <a:r>
              <a:rPr lang="de-DE" sz="1200" i="1" dirty="0" err="1" smtClean="0"/>
              <a:t>Rhodiola</a:t>
            </a:r>
            <a:r>
              <a:rPr lang="de-DE" sz="1200" i="1" dirty="0" smtClean="0"/>
              <a:t>, Allium </a:t>
            </a:r>
            <a:r>
              <a:rPr lang="ru-RU" sz="1200" dirty="0" smtClean="0"/>
              <a:t>и др.). </a:t>
            </a:r>
          </a:p>
          <a:p>
            <a:r>
              <a:rPr lang="en-GB" sz="1200" dirty="0" smtClean="0"/>
              <a:t>В </a:t>
            </a:r>
            <a:r>
              <a:rPr lang="en-GB" sz="1200" dirty="0" err="1" smtClean="0"/>
              <a:t>качестве</a:t>
            </a:r>
            <a:r>
              <a:rPr lang="en-GB" sz="1200" dirty="0" smtClean="0"/>
              <a:t> </a:t>
            </a:r>
            <a:r>
              <a:rPr lang="en-GB" sz="1200" dirty="0" err="1" smtClean="0"/>
              <a:t>видоспецифичных</a:t>
            </a:r>
            <a:r>
              <a:rPr lang="en-GB" sz="1200" dirty="0" smtClean="0"/>
              <a:t> </a:t>
            </a:r>
            <a:r>
              <a:rPr lang="en-GB" sz="1200" dirty="0" err="1" smtClean="0"/>
              <a:t>маркеров</a:t>
            </a:r>
            <a:r>
              <a:rPr lang="en-GB" sz="1200" dirty="0" smtClean="0"/>
              <a:t> </a:t>
            </a:r>
            <a:r>
              <a:rPr lang="en-GB" sz="1200" dirty="0" err="1" smtClean="0"/>
              <a:t>предложено</a:t>
            </a:r>
            <a:r>
              <a:rPr lang="en-GB" sz="1200" dirty="0" smtClean="0"/>
              <a:t> </a:t>
            </a:r>
            <a:r>
              <a:rPr lang="en-GB" sz="1200" dirty="0" err="1" smtClean="0"/>
              <a:t>использование</a:t>
            </a:r>
            <a:r>
              <a:rPr lang="en-GB" sz="1200" dirty="0" smtClean="0"/>
              <a:t> </a:t>
            </a:r>
            <a:r>
              <a:rPr lang="en-US" sz="1200" dirty="0" smtClean="0"/>
              <a:t>RAPD</a:t>
            </a:r>
            <a:r>
              <a:rPr lang="en-GB" sz="1200" dirty="0" smtClean="0"/>
              <a:t>, </a:t>
            </a:r>
            <a:r>
              <a:rPr lang="en-US" sz="1200" dirty="0" smtClean="0"/>
              <a:t>DAF</a:t>
            </a:r>
            <a:r>
              <a:rPr lang="en-GB" sz="1200" dirty="0" smtClean="0"/>
              <a:t>, </a:t>
            </a:r>
            <a:r>
              <a:rPr lang="en-US" sz="1200" dirty="0" smtClean="0"/>
              <a:t>ISSR</a:t>
            </a:r>
            <a:r>
              <a:rPr lang="en-GB" sz="1200" dirty="0" smtClean="0"/>
              <a:t>, </a:t>
            </a:r>
            <a:r>
              <a:rPr lang="en-GB" sz="1200" dirty="0" err="1" smtClean="0"/>
              <a:t>секвенирование</a:t>
            </a:r>
            <a:r>
              <a:rPr lang="en-GB" sz="1200" dirty="0" smtClean="0"/>
              <a:t> </a:t>
            </a:r>
            <a:r>
              <a:rPr lang="en-US" sz="1200" dirty="0" smtClean="0"/>
              <a:t>ITS</a:t>
            </a:r>
            <a:r>
              <a:rPr lang="en-GB" sz="1200" dirty="0" smtClean="0"/>
              <a:t> </a:t>
            </a:r>
            <a:r>
              <a:rPr lang="en-GB" sz="1200" dirty="0" err="1" smtClean="0"/>
              <a:t>фрагмента</a:t>
            </a:r>
            <a:r>
              <a:rPr lang="en-GB" sz="1200" dirty="0" smtClean="0"/>
              <a:t> </a:t>
            </a:r>
            <a:r>
              <a:rPr lang="ru-RU" sz="1200" dirty="0" smtClean="0"/>
              <a:t>рибосомальной ДНК</a:t>
            </a:r>
            <a:r>
              <a:rPr lang="en-GB" sz="1200" dirty="0" smtClean="0"/>
              <a:t>, а </a:t>
            </a:r>
            <a:r>
              <a:rPr lang="en-GB" sz="1200" dirty="0" err="1" smtClean="0"/>
              <a:t>также</a:t>
            </a:r>
            <a:r>
              <a:rPr lang="en-GB" sz="1200" dirty="0" smtClean="0"/>
              <a:t> </a:t>
            </a:r>
            <a:r>
              <a:rPr lang="en-GB" sz="1200" dirty="0" err="1" smtClean="0"/>
              <a:t>создание</a:t>
            </a:r>
            <a:r>
              <a:rPr lang="en-GB" sz="1200" dirty="0" smtClean="0"/>
              <a:t> </a:t>
            </a:r>
            <a:r>
              <a:rPr lang="en-GB" sz="1200" dirty="0" err="1" smtClean="0"/>
              <a:t>уникальных</a:t>
            </a:r>
            <a:r>
              <a:rPr lang="en-GB" sz="1200" dirty="0" smtClean="0"/>
              <a:t> </a:t>
            </a:r>
            <a:r>
              <a:rPr lang="en-GB" sz="1200" dirty="0" err="1" smtClean="0"/>
              <a:t>праймеров</a:t>
            </a:r>
            <a:r>
              <a:rPr lang="en-GB" sz="1200" dirty="0" smtClean="0"/>
              <a:t> </a:t>
            </a:r>
            <a:r>
              <a:rPr lang="en-GB" sz="1200" dirty="0" err="1" smtClean="0"/>
              <a:t>на</a:t>
            </a:r>
            <a:r>
              <a:rPr lang="en-GB" sz="1200" dirty="0" smtClean="0"/>
              <a:t> </a:t>
            </a:r>
            <a:r>
              <a:rPr lang="en-GB" sz="1200" dirty="0" err="1" smtClean="0"/>
              <a:t>видоспецифичные</a:t>
            </a:r>
            <a:r>
              <a:rPr lang="en-GB" sz="1200" dirty="0" smtClean="0"/>
              <a:t> </a:t>
            </a:r>
            <a:r>
              <a:rPr lang="en-GB" sz="1200" dirty="0" err="1" smtClean="0"/>
              <a:t>участки</a:t>
            </a:r>
            <a:r>
              <a:rPr lang="en-GB" sz="1200" dirty="0" smtClean="0"/>
              <a:t> ДНК. </a:t>
            </a:r>
            <a:r>
              <a:rPr lang="ru-RU" sz="1200" dirty="0" smtClean="0"/>
              <a:t>Выявлены недостатки и преимущества разных методик.</a:t>
            </a:r>
          </a:p>
          <a:p>
            <a:r>
              <a:rPr lang="ru-RU" sz="1200" dirty="0" smtClean="0"/>
              <a:t>Для целого ряда видов сконструированы уникальные видоспецифические примеры, позволяющие быстрое  и надежное определение  видовой принадлежности растительного материала, например в фармакологических сборах и т. п. </a:t>
            </a:r>
            <a:endParaRPr lang="de-DE" sz="1200" dirty="0"/>
          </a:p>
        </p:txBody>
      </p:sp>
      <p:sp>
        <p:nvSpPr>
          <p:cNvPr id="7" name="Textfeld 6"/>
          <p:cNvSpPr txBox="1"/>
          <p:nvPr/>
        </p:nvSpPr>
        <p:spPr>
          <a:xfrm>
            <a:off x="442882" y="1971644"/>
            <a:ext cx="8715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Задачи исследования: </a:t>
            </a:r>
            <a:endParaRPr lang="de-DE" sz="1400" b="1" dirty="0" smtClean="0"/>
          </a:p>
          <a:p>
            <a:r>
              <a:rPr lang="ru-RU" sz="1400" b="1" dirty="0" smtClean="0"/>
              <a:t>1.1 Выявление флористического разнообразия сосудистых растений юга Западной Сибири. </a:t>
            </a:r>
            <a:endParaRPr lang="de-DE" sz="1400" b="1" dirty="0" smtClean="0"/>
          </a:p>
          <a:p>
            <a:r>
              <a:rPr lang="ru-RU" sz="1400" b="1" dirty="0" smtClean="0"/>
              <a:t>1.2 Выявление видоспецифичных молекулярно-генетических маркеров крупнейших таксонов.</a:t>
            </a:r>
            <a:endParaRPr lang="de-DE" sz="1400" b="1" dirty="0" smtClean="0"/>
          </a:p>
          <a:p>
            <a:r>
              <a:rPr lang="ru-RU" sz="1400" b="1" dirty="0" smtClean="0"/>
              <a:t>1.3 Проведение патентных исследований по темам</a:t>
            </a:r>
            <a:r>
              <a:rPr lang="ru-RU" sz="1400" b="1" dirty="0" smtClean="0"/>
              <a:t>:</a:t>
            </a:r>
            <a:r>
              <a:rPr lang="de-DE" sz="1400" b="1" dirty="0" smtClean="0"/>
              <a:t> </a:t>
            </a:r>
            <a:r>
              <a:rPr lang="ru-RU" sz="1400" b="1" dirty="0" smtClean="0"/>
              <a:t>«</a:t>
            </a:r>
            <a:r>
              <a:rPr lang="de-DE" sz="1400" b="1" dirty="0" err="1" smtClean="0"/>
              <a:t>Способ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выделения</a:t>
            </a:r>
            <a:r>
              <a:rPr lang="de-DE" sz="1400" b="1" dirty="0" smtClean="0"/>
              <a:t> и </a:t>
            </a:r>
            <a:r>
              <a:rPr lang="de-DE" sz="1400" b="1" dirty="0" err="1" smtClean="0"/>
              <a:t>очистки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дезоксирибонуклеиновых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кислот</a:t>
            </a:r>
            <a:r>
              <a:rPr lang="ru-RU" sz="1400" b="1" dirty="0" smtClean="0"/>
              <a:t>»</a:t>
            </a:r>
            <a:r>
              <a:rPr lang="de-DE" sz="1400" b="1" dirty="0" smtClean="0"/>
              <a:t>, </a:t>
            </a:r>
            <a:r>
              <a:rPr lang="ru-RU" sz="1400" b="1" dirty="0" smtClean="0"/>
              <a:t> </a:t>
            </a:r>
            <a:r>
              <a:rPr lang="ru-RU" sz="1400" b="1" dirty="0" smtClean="0"/>
              <a:t>«Способ определения родительских видов для гибридов первого поколения (</a:t>
            </a:r>
            <a:r>
              <a:rPr lang="en-US" sz="1400" b="1" dirty="0" smtClean="0"/>
              <a:t>F</a:t>
            </a:r>
            <a:r>
              <a:rPr lang="ru-RU" sz="1400" b="1" dirty="0" smtClean="0"/>
              <a:t>1) при спонтанной гибридизации растений», «Тест-системы на основе видоспецифичных ДНК-праймеров».</a:t>
            </a:r>
            <a:endParaRPr lang="de-DE" sz="1400" b="1" dirty="0" smtClean="0"/>
          </a:p>
        </p:txBody>
      </p:sp>
      <p:sp>
        <p:nvSpPr>
          <p:cNvPr id="8" name="Rechteck 7"/>
          <p:cNvSpPr/>
          <p:nvPr/>
        </p:nvSpPr>
        <p:spPr>
          <a:xfrm>
            <a:off x="442882" y="3366238"/>
            <a:ext cx="771530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1.1 Выявление флористического разнообразия сосудистых растений юга Западной Сибири. </a:t>
            </a:r>
          </a:p>
          <a:p>
            <a:r>
              <a:rPr lang="ru-RU" sz="1200" dirty="0" smtClean="0"/>
              <a:t>Определено, что в составе фло</a:t>
            </a:r>
            <a:r>
              <a:rPr lang="en-GB" sz="1200" dirty="0" smtClean="0"/>
              <a:t>p</a:t>
            </a:r>
            <a:r>
              <a:rPr lang="ru-RU" sz="1200" dirty="0" smtClean="0"/>
              <a:t>ы юга Западной Сибири насчитывается 3135 видов и подвидов сосудистых </a:t>
            </a:r>
            <a:r>
              <a:rPr lang="en-GB" sz="1200" dirty="0" smtClean="0"/>
              <a:t>p</a:t>
            </a:r>
            <a:r>
              <a:rPr lang="ru-RU" sz="1200" dirty="0" smtClean="0"/>
              <a:t>астений, относящихся к 733 </a:t>
            </a:r>
            <a:r>
              <a:rPr lang="en-GB" sz="1200" dirty="0" smtClean="0"/>
              <a:t>p</a:t>
            </a:r>
            <a:r>
              <a:rPr lang="ru-RU" sz="1200" dirty="0" smtClean="0"/>
              <a:t>одам и 123 семействам. 	</a:t>
            </a:r>
          </a:p>
        </p:txBody>
      </p:sp>
      <p:sp>
        <p:nvSpPr>
          <p:cNvPr id="9" name="Rechteck 8"/>
          <p:cNvSpPr/>
          <p:nvPr/>
        </p:nvSpPr>
        <p:spPr>
          <a:xfrm>
            <a:off x="442882" y="9615510"/>
            <a:ext cx="68723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3. Проведены патентные исследования по </a:t>
            </a:r>
            <a:r>
              <a:rPr lang="ru-RU" sz="1400" b="1" dirty="0" smtClean="0"/>
              <a:t>темам</a:t>
            </a:r>
            <a:endParaRPr lang="de-DE" sz="1400" b="1" dirty="0" smtClean="0"/>
          </a:p>
        </p:txBody>
      </p:sp>
      <p:graphicFrame>
        <p:nvGraphicFramePr>
          <p:cNvPr id="10" name="Tabelle 9"/>
          <p:cNvGraphicFramePr>
            <a:graphicFrameLocks noGrp="1"/>
          </p:cNvGraphicFramePr>
          <p:nvPr/>
        </p:nvGraphicFramePr>
        <p:xfrm>
          <a:off x="800072" y="4400536"/>
          <a:ext cx="6078855" cy="1173480"/>
        </p:xfrm>
        <a:graphic>
          <a:graphicData uri="http://schemas.openxmlformats.org/drawingml/2006/table">
            <a:tbl>
              <a:tblPr/>
              <a:tblGrid>
                <a:gridCol w="1352550"/>
                <a:gridCol w="789305"/>
                <a:gridCol w="787400"/>
                <a:gridCol w="787400"/>
                <a:gridCol w="787400"/>
                <a:gridCol w="787400"/>
                <a:gridCol w="787400"/>
              </a:tblGrid>
              <a:tr h="0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Систематическая гpуппа</a:t>
                      </a:r>
                      <a:endParaRPr lang="de-DE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Число  видов</a:t>
                      </a:r>
                      <a:endParaRPr lang="de-DE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Число  родов</a:t>
                      </a:r>
                      <a:endParaRPr lang="de-DE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Число семейств</a:t>
                      </a:r>
                      <a:endParaRPr lang="de-DE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абс.</a:t>
                      </a:r>
                      <a:endParaRPr lang="de-DE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de-DE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абс.</a:t>
                      </a:r>
                      <a:endParaRPr lang="de-DE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de-DE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абс.</a:t>
                      </a:r>
                      <a:endParaRPr lang="de-DE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de-DE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Плауновые</a:t>
                      </a:r>
                      <a:endParaRPr lang="de-DE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de-DE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0,4</a:t>
                      </a:r>
                      <a:endParaRPr lang="de-DE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de-DE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0,6</a:t>
                      </a:r>
                      <a:endParaRPr lang="de-DE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de-DE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3,3</a:t>
                      </a:r>
                      <a:endParaRPr lang="de-DE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Хвощевые</a:t>
                      </a:r>
                      <a:endParaRPr lang="de-DE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de-DE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0,3</a:t>
                      </a:r>
                      <a:endParaRPr lang="de-DE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de-DE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  <a:endParaRPr lang="de-DE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de-DE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0,7</a:t>
                      </a:r>
                      <a:endParaRPr lang="de-DE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Папоpотниковые</a:t>
                      </a:r>
                      <a:endParaRPr lang="de-DE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  <a:endParaRPr lang="de-DE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2,0</a:t>
                      </a:r>
                      <a:endParaRPr lang="de-DE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de-DE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2,2</a:t>
                      </a:r>
                      <a:endParaRPr lang="de-DE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de-DE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12,3</a:t>
                      </a:r>
                      <a:endParaRPr lang="de-DE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Голосеменные</a:t>
                      </a:r>
                      <a:endParaRPr lang="de-DE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de-DE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de-DE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de-DE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0,6</a:t>
                      </a:r>
                      <a:endParaRPr lang="de-DE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de-DE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2,4</a:t>
                      </a:r>
                      <a:endParaRPr lang="de-DE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Покpытосеменные</a:t>
                      </a:r>
                      <a:endParaRPr lang="de-DE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3029</a:t>
                      </a:r>
                      <a:endParaRPr lang="de-DE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96,8</a:t>
                      </a:r>
                      <a:endParaRPr lang="de-DE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698</a:t>
                      </a:r>
                      <a:endParaRPr lang="de-DE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96,5</a:t>
                      </a:r>
                      <a:endParaRPr lang="de-DE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107</a:t>
                      </a:r>
                      <a:endParaRPr lang="de-DE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81,3</a:t>
                      </a:r>
                      <a:endParaRPr lang="de-DE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feld 11"/>
          <p:cNvSpPr txBox="1"/>
          <p:nvPr/>
        </p:nvSpPr>
        <p:spPr>
          <a:xfrm>
            <a:off x="728634" y="3971908"/>
            <a:ext cx="628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Табл. 1.1 Соотношение основных таксономических гpупп во флоpе юга Западной Сибири</a:t>
            </a:r>
            <a:endParaRPr lang="de-DE" sz="1200" b="1" dirty="0" smtClean="0"/>
          </a:p>
        </p:txBody>
      </p:sp>
      <p:sp>
        <p:nvSpPr>
          <p:cNvPr id="14" name="Rechteck 13"/>
          <p:cNvSpPr/>
          <p:nvPr/>
        </p:nvSpPr>
        <p:spPr>
          <a:xfrm>
            <a:off x="585758" y="7786640"/>
            <a:ext cx="5500726" cy="168599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585758" y="7929516"/>
            <a:ext cx="35754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Например: На основании нуклеотидных последовательностей </a:t>
            </a:r>
            <a:r>
              <a:rPr lang="en-US" sz="1100" dirty="0" smtClean="0"/>
              <a:t>internal transcribed spacer</a:t>
            </a:r>
            <a:r>
              <a:rPr lang="ru-RU" sz="1100" dirty="0" smtClean="0"/>
              <a:t> 1, 5.8</a:t>
            </a:r>
            <a:r>
              <a:rPr lang="en-US" sz="1100" dirty="0" smtClean="0"/>
              <a:t>S ribosomal RNA</a:t>
            </a:r>
            <a:r>
              <a:rPr lang="ru-RU" sz="1100" dirty="0" smtClean="0"/>
              <a:t>, </a:t>
            </a:r>
            <a:r>
              <a:rPr lang="en-US" sz="1100" dirty="0" smtClean="0"/>
              <a:t>internal transcribed spacer</a:t>
            </a:r>
            <a:r>
              <a:rPr lang="ru-RU" sz="1100" dirty="0" smtClean="0"/>
              <a:t> 2  были сконструированы следующие, уникальные для </a:t>
            </a:r>
            <a:r>
              <a:rPr lang="en-US" sz="1100" i="1" dirty="0" err="1" smtClean="0"/>
              <a:t>Rhodiola</a:t>
            </a:r>
            <a:r>
              <a:rPr lang="en-US" sz="1100" i="1" dirty="0" smtClean="0"/>
              <a:t> </a:t>
            </a:r>
            <a:r>
              <a:rPr lang="en-US" sz="1100" i="1" dirty="0" err="1" smtClean="0"/>
              <a:t>rosea</a:t>
            </a:r>
            <a:r>
              <a:rPr lang="en-US" sz="1100" i="1" dirty="0" smtClean="0"/>
              <a:t> </a:t>
            </a:r>
            <a:r>
              <a:rPr lang="en-US" sz="1100" dirty="0" smtClean="0"/>
              <a:t>L</a:t>
            </a:r>
            <a:r>
              <a:rPr lang="ru-RU" sz="1100" dirty="0" smtClean="0"/>
              <a:t>. (Золотой корень, внесенный в официальную фармакопею), видоспецифичные праймеры: FORWARD 5’- CGCCAAGGAATCAAAACCGAA-3’;</a:t>
            </a:r>
            <a:endParaRPr lang="de-DE" sz="1100" dirty="0" smtClean="0"/>
          </a:p>
          <a:p>
            <a:r>
              <a:rPr lang="ru-RU" sz="1100" dirty="0" smtClean="0"/>
              <a:t>REVERSE 5’-</a:t>
            </a:r>
            <a:r>
              <a:rPr lang="en-US" sz="1100" dirty="0" smtClean="0"/>
              <a:t>CGACGGCAGCGACACGCAA</a:t>
            </a:r>
            <a:r>
              <a:rPr lang="ru-RU" sz="1100" dirty="0" smtClean="0"/>
              <a:t>-3’</a:t>
            </a:r>
            <a:endParaRPr lang="de-DE" sz="1100" dirty="0" smtClean="0"/>
          </a:p>
        </p:txBody>
      </p:sp>
      <p:pic>
        <p:nvPicPr>
          <p:cNvPr id="17" name="Grafik 16" descr="Rhodiola rosea Altai Foto. N. Fries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29096" y="7829560"/>
            <a:ext cx="1645932" cy="1202604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4229096" y="9044006"/>
            <a:ext cx="158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i="1" dirty="0" err="1" smtClean="0"/>
              <a:t>Rhodiola</a:t>
            </a:r>
            <a:r>
              <a:rPr lang="de-DE" sz="1000" i="1" dirty="0" smtClean="0"/>
              <a:t> </a:t>
            </a:r>
            <a:r>
              <a:rPr lang="de-DE" sz="1000" i="1" dirty="0" err="1" smtClean="0"/>
              <a:t>rosea</a:t>
            </a:r>
            <a:r>
              <a:rPr lang="de-DE" sz="1000" i="1" dirty="0" smtClean="0"/>
              <a:t> </a:t>
            </a:r>
            <a:r>
              <a:rPr lang="ru-RU" sz="1000" dirty="0" smtClean="0"/>
              <a:t>в горах Алтая </a:t>
            </a:r>
          </a:p>
          <a:p>
            <a:r>
              <a:rPr lang="ru-RU" sz="1000" dirty="0" smtClean="0"/>
              <a:t>Фото. Н. Фризен</a:t>
            </a:r>
            <a:endParaRPr lang="de-DE" sz="1000" dirty="0"/>
          </a:p>
        </p:txBody>
      </p:sp>
      <p:pic>
        <p:nvPicPr>
          <p:cNvPr id="19" name="Grafik 18" descr="Hedisarum neglecta DSC_05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6616" y="4186222"/>
            <a:ext cx="1894430" cy="1268172"/>
          </a:xfrm>
          <a:prstGeom prst="rect">
            <a:avLst/>
          </a:prstGeom>
        </p:spPr>
      </p:pic>
      <p:sp>
        <p:nvSpPr>
          <p:cNvPr id="20" name="Textfeld 19"/>
          <p:cNvSpPr txBox="1"/>
          <p:nvPr/>
        </p:nvSpPr>
        <p:spPr>
          <a:xfrm>
            <a:off x="7086616" y="5429186"/>
            <a:ext cx="21451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i="1" dirty="0" err="1" smtClean="0"/>
              <a:t>Hedisarum</a:t>
            </a:r>
            <a:r>
              <a:rPr lang="de-DE" sz="1000" i="1" dirty="0" smtClean="0"/>
              <a:t> </a:t>
            </a:r>
            <a:r>
              <a:rPr lang="de-DE" sz="1000" i="1" dirty="0" err="1" smtClean="0"/>
              <a:t>neglectum</a:t>
            </a:r>
            <a:r>
              <a:rPr lang="de-DE" sz="1000" dirty="0" smtClean="0"/>
              <a:t>  </a:t>
            </a:r>
            <a:r>
              <a:rPr lang="ru-RU" sz="1000" dirty="0" smtClean="0"/>
              <a:t>в горах Алтая </a:t>
            </a:r>
          </a:p>
          <a:p>
            <a:r>
              <a:rPr lang="ru-RU" sz="1000" dirty="0" smtClean="0"/>
              <a:t>Фото. Н. Фризен</a:t>
            </a:r>
            <a:endParaRPr lang="de-DE" sz="1000" dirty="0" smtClean="0"/>
          </a:p>
        </p:txBody>
      </p:sp>
      <p:grpSp>
        <p:nvGrpSpPr>
          <p:cNvPr id="23" name="Gruppieren 22"/>
          <p:cNvGrpSpPr/>
          <p:nvPr/>
        </p:nvGrpSpPr>
        <p:grpSpPr>
          <a:xfrm>
            <a:off x="6300798" y="7686684"/>
            <a:ext cx="2534668" cy="1285884"/>
            <a:chOff x="7658121" y="8828562"/>
            <a:chExt cx="1906471" cy="929824"/>
          </a:xfrm>
        </p:grpSpPr>
        <p:pic>
          <p:nvPicPr>
            <p:cNvPr id="1026" name="Picture 2" descr="fost-primer"/>
            <p:cNvPicPr>
              <a:picLocks noChangeAspect="1" noChangeArrowheads="1"/>
            </p:cNvPicPr>
            <p:nvPr/>
          </p:nvPicPr>
          <p:blipFill>
            <a:blip r:embed="rId5" cstate="print">
              <a:lum contrast="-14000"/>
            </a:blip>
            <a:srcRect/>
            <a:stretch>
              <a:fillRect/>
            </a:stretch>
          </p:blipFill>
          <p:spPr bwMode="auto">
            <a:xfrm>
              <a:off x="7719079" y="8972568"/>
              <a:ext cx="1796429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feld 21"/>
            <p:cNvSpPr txBox="1"/>
            <p:nvPr/>
          </p:nvSpPr>
          <p:spPr>
            <a:xfrm>
              <a:off x="7658121" y="8828562"/>
              <a:ext cx="1906471" cy="1557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b="1" dirty="0" smtClean="0"/>
                <a:t>  </a:t>
              </a:r>
              <a:r>
                <a:rPr lang="de-DE" sz="800" b="1" dirty="0" smtClean="0"/>
                <a:t>M         </a:t>
              </a:r>
              <a:r>
                <a:rPr lang="ru-RU" sz="800" b="1" dirty="0" smtClean="0"/>
                <a:t>  </a:t>
              </a:r>
              <a:r>
                <a:rPr lang="de-DE" sz="800" b="1" dirty="0" smtClean="0"/>
                <a:t> 1            2           3           4           5          6       </a:t>
              </a:r>
              <a:r>
                <a:rPr lang="ru-RU" sz="800" b="1" dirty="0" smtClean="0"/>
                <a:t> </a:t>
              </a:r>
              <a:r>
                <a:rPr lang="de-DE" sz="800" b="1" dirty="0" smtClean="0"/>
                <a:t>    M</a:t>
              </a:r>
              <a:endParaRPr lang="de-DE" sz="800" b="1" dirty="0"/>
            </a:p>
          </p:txBody>
        </p:sp>
      </p:grpSp>
      <p:sp>
        <p:nvSpPr>
          <p:cNvPr id="26" name="Textfeld 25"/>
          <p:cNvSpPr txBox="1"/>
          <p:nvPr/>
        </p:nvSpPr>
        <p:spPr>
          <a:xfrm>
            <a:off x="6872302" y="10401328"/>
            <a:ext cx="18473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27" name="Textfeld 26"/>
          <p:cNvSpPr txBox="1"/>
          <p:nvPr/>
        </p:nvSpPr>
        <p:spPr>
          <a:xfrm>
            <a:off x="6300798" y="9044006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Амплификация геномной ДНК с видоспецифичным для Золотого корня примерами.</a:t>
            </a:r>
            <a:endParaRPr lang="de-DE" sz="800" dirty="0" smtClean="0"/>
          </a:p>
          <a:p>
            <a:r>
              <a:rPr lang="de-DE" sz="800" dirty="0" smtClean="0"/>
              <a:t>1- </a:t>
            </a:r>
            <a:r>
              <a:rPr lang="de-DE" sz="800" i="1" dirty="0" smtClean="0"/>
              <a:t>Rh. </a:t>
            </a:r>
            <a:r>
              <a:rPr lang="de-DE" sz="800" i="1" dirty="0" err="1" smtClean="0"/>
              <a:t>rosea</a:t>
            </a:r>
            <a:r>
              <a:rPr lang="de-DE" sz="800" dirty="0" smtClean="0"/>
              <a:t>, 2 – </a:t>
            </a:r>
            <a:r>
              <a:rPr lang="de-DE" sz="800" i="1" dirty="0" smtClean="0"/>
              <a:t>Rh. </a:t>
            </a:r>
            <a:r>
              <a:rPr lang="de-DE" sz="800" i="1" dirty="0" err="1" smtClean="0"/>
              <a:t>coccinea</a:t>
            </a:r>
            <a:r>
              <a:rPr lang="de-DE" sz="800" dirty="0" smtClean="0"/>
              <a:t>, </a:t>
            </a:r>
            <a:r>
              <a:rPr lang="de-DE" sz="800" i="1" dirty="0" smtClean="0"/>
              <a:t>3-Rh. </a:t>
            </a:r>
            <a:r>
              <a:rPr lang="de-DE" sz="800" i="1" dirty="0" err="1" smtClean="0"/>
              <a:t>algida</a:t>
            </a:r>
            <a:r>
              <a:rPr lang="de-DE" sz="800" dirty="0" smtClean="0"/>
              <a:t>, 4- </a:t>
            </a:r>
            <a:r>
              <a:rPr lang="de-DE" sz="800" i="1" dirty="0" smtClean="0"/>
              <a:t>Rh. </a:t>
            </a:r>
            <a:r>
              <a:rPr lang="de-DE" sz="800" i="1" dirty="0" err="1" smtClean="0"/>
              <a:t>quadrifida</a:t>
            </a:r>
            <a:r>
              <a:rPr lang="de-DE" sz="800" dirty="0" smtClean="0"/>
              <a:t>, 5- </a:t>
            </a:r>
            <a:r>
              <a:rPr lang="de-DE" sz="800" i="1" dirty="0" smtClean="0"/>
              <a:t>Rh. </a:t>
            </a:r>
            <a:r>
              <a:rPr lang="de-DE" sz="800" i="1" dirty="0" err="1" smtClean="0"/>
              <a:t>ishidae</a:t>
            </a:r>
            <a:r>
              <a:rPr lang="de-DE" sz="800" dirty="0" smtClean="0"/>
              <a:t>, </a:t>
            </a:r>
            <a:r>
              <a:rPr lang="de-DE" sz="800" i="1" dirty="0" smtClean="0"/>
              <a:t>6-Rh. </a:t>
            </a:r>
            <a:r>
              <a:rPr lang="de-DE" sz="800" i="1" dirty="0" err="1" smtClean="0"/>
              <a:t>kirilovii</a:t>
            </a:r>
            <a:r>
              <a:rPr lang="de-DE" sz="800" i="1" dirty="0" smtClean="0"/>
              <a:t>.  </a:t>
            </a:r>
            <a:r>
              <a:rPr lang="de-DE" sz="800" dirty="0" smtClean="0"/>
              <a:t>M- Marker</a:t>
            </a:r>
            <a:endParaRPr lang="de-DE" sz="800" dirty="0"/>
          </a:p>
        </p:txBody>
      </p:sp>
      <p:sp>
        <p:nvSpPr>
          <p:cNvPr id="24" name="Rechteck 23"/>
          <p:cNvSpPr/>
          <p:nvPr/>
        </p:nvSpPr>
        <p:spPr>
          <a:xfrm>
            <a:off x="442882" y="9901262"/>
            <a:ext cx="8643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3.1. </a:t>
            </a:r>
            <a:r>
              <a:rPr lang="de-DE" sz="1200" dirty="0" err="1" smtClean="0"/>
              <a:t>Способ</a:t>
            </a:r>
            <a:r>
              <a:rPr lang="de-DE" sz="1200" dirty="0" smtClean="0"/>
              <a:t> </a:t>
            </a:r>
            <a:r>
              <a:rPr lang="de-DE" sz="1200" dirty="0" err="1" smtClean="0"/>
              <a:t>выделения</a:t>
            </a:r>
            <a:r>
              <a:rPr lang="de-DE" sz="1200" dirty="0" smtClean="0"/>
              <a:t> и </a:t>
            </a:r>
            <a:r>
              <a:rPr lang="de-DE" sz="1200" dirty="0" err="1" smtClean="0"/>
              <a:t>очистки</a:t>
            </a:r>
            <a:r>
              <a:rPr lang="de-DE" sz="1200" dirty="0" smtClean="0"/>
              <a:t> </a:t>
            </a:r>
            <a:r>
              <a:rPr lang="de-DE" sz="1200" dirty="0" err="1" smtClean="0"/>
              <a:t>дезоксирибонуклеиновых</a:t>
            </a:r>
            <a:r>
              <a:rPr lang="de-DE" sz="1200" dirty="0" smtClean="0"/>
              <a:t> </a:t>
            </a:r>
            <a:r>
              <a:rPr lang="de-DE" sz="1200" dirty="0" err="1" smtClean="0"/>
              <a:t>кисло</a:t>
            </a:r>
            <a:r>
              <a:rPr lang="ru-RU" sz="1200" dirty="0" smtClean="0"/>
              <a:t>т с помощью наноалмазов: </a:t>
            </a:r>
            <a:r>
              <a:rPr lang="ru-RU" sz="1200" b="1" dirty="0" smtClean="0"/>
              <a:t>Получен </a:t>
            </a:r>
            <a:r>
              <a:rPr lang="de-DE" sz="1200" b="1" dirty="0" err="1" smtClean="0"/>
              <a:t>Патент</a:t>
            </a:r>
            <a:r>
              <a:rPr lang="de-DE" sz="1200" b="1" dirty="0" smtClean="0"/>
              <a:t> 2008143757</a:t>
            </a:r>
            <a:r>
              <a:rPr lang="ru-RU" sz="1200" b="1" dirty="0" smtClean="0"/>
              <a:t> </a:t>
            </a:r>
            <a:r>
              <a:rPr lang="ru-RU" sz="1200" b="1" dirty="0" smtClean="0"/>
              <a:t> и уже внедрен в производство. См. </a:t>
            </a:r>
            <a:r>
              <a:rPr lang="ru-RU" sz="1200" b="1" dirty="0" smtClean="0"/>
              <a:t>п</a:t>
            </a:r>
            <a:r>
              <a:rPr lang="ru-RU" sz="1200" b="1" dirty="0" smtClean="0"/>
              <a:t>одробности на </a:t>
            </a:r>
            <a:r>
              <a:rPr lang="de-DE" sz="1200" b="1" dirty="0" smtClean="0"/>
              <a:t>http://www.diamond-dna.ru </a:t>
            </a:r>
            <a:endParaRPr lang="de-DE" sz="1200" b="1" dirty="0"/>
          </a:p>
        </p:txBody>
      </p:sp>
      <p:sp>
        <p:nvSpPr>
          <p:cNvPr id="25" name="Textfeld 24"/>
          <p:cNvSpPr txBox="1"/>
          <p:nvPr/>
        </p:nvSpPr>
        <p:spPr>
          <a:xfrm>
            <a:off x="442882" y="10329890"/>
            <a:ext cx="8409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3.2. Способ </a:t>
            </a:r>
            <a:r>
              <a:rPr lang="ru-RU" sz="1200" dirty="0" smtClean="0"/>
              <a:t>определения родительских видов для гибридов первого поколения (</a:t>
            </a:r>
            <a:r>
              <a:rPr lang="en-US" sz="1200" dirty="0" smtClean="0"/>
              <a:t>F</a:t>
            </a:r>
            <a:r>
              <a:rPr lang="ru-RU" sz="1200" dirty="0" smtClean="0"/>
              <a:t>1) при спонтанной гибридизации </a:t>
            </a:r>
            <a:r>
              <a:rPr lang="ru-RU" sz="1200" dirty="0" smtClean="0"/>
              <a:t>растений</a:t>
            </a:r>
          </a:p>
        </p:txBody>
      </p:sp>
      <p:pic>
        <p:nvPicPr>
          <p:cNvPr id="28" name="Picture 1433" descr="C:\Documents and Settings\шмаков\Рабочий стол\foto eltern\br.baronovi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00138" y="11767109"/>
            <a:ext cx="1500198" cy="987469"/>
          </a:xfrm>
          <a:prstGeom prst="rect">
            <a:avLst/>
          </a:prstGeom>
          <a:noFill/>
        </p:spPr>
      </p:pic>
      <p:graphicFrame>
        <p:nvGraphicFramePr>
          <p:cNvPr id="30" name="Object 1429"/>
          <p:cNvGraphicFramePr>
            <a:graphicFrameLocks noChangeAspect="1"/>
          </p:cNvGraphicFramePr>
          <p:nvPr/>
        </p:nvGraphicFramePr>
        <p:xfrm>
          <a:off x="300006" y="10758518"/>
          <a:ext cx="1057760" cy="957448"/>
        </p:xfrm>
        <a:graphic>
          <a:graphicData uri="http://schemas.openxmlformats.org/presentationml/2006/ole">
            <p:oleObj spid="_x0000_s1026" name="Image" r:id="rId7" imgW="2889265" imgH="3962072" progId="Photoshop.Image.7">
              <p:embed/>
            </p:oleObj>
          </a:graphicData>
        </a:graphic>
      </p:graphicFrame>
      <p:sp>
        <p:nvSpPr>
          <p:cNvPr id="31" name="Line 1434"/>
          <p:cNvSpPr>
            <a:spLocks noChangeShapeType="1"/>
          </p:cNvSpPr>
          <p:nvPr/>
        </p:nvSpPr>
        <p:spPr bwMode="auto">
          <a:xfrm>
            <a:off x="1157262" y="11472898"/>
            <a:ext cx="500066" cy="35719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2" name="Text Box 1436"/>
          <p:cNvSpPr txBox="1">
            <a:spLocks noChangeArrowheads="1"/>
          </p:cNvSpPr>
          <p:nvPr/>
        </p:nvSpPr>
        <p:spPr bwMode="auto">
          <a:xfrm>
            <a:off x="1371576" y="10972832"/>
            <a:ext cx="4286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3300"/>
                </a:solidFill>
                <a:cs typeface="Times New Roman" pitchFamily="18" charset="0"/>
              </a:rPr>
              <a:t>♀</a:t>
            </a:r>
            <a:r>
              <a:rPr lang="ru-RU" sz="3600" b="1" dirty="0" smtClean="0">
                <a:solidFill>
                  <a:srgbClr val="FF3300"/>
                </a:solidFill>
              </a:rPr>
              <a:t> </a:t>
            </a:r>
            <a:endParaRPr lang="ru-RU" sz="3600" b="1" dirty="0">
              <a:solidFill>
                <a:srgbClr val="FF3300"/>
              </a:solidFill>
            </a:endParaRPr>
          </a:p>
        </p:txBody>
      </p:sp>
      <p:sp>
        <p:nvSpPr>
          <p:cNvPr id="33" name="Text Box 1667"/>
          <p:cNvSpPr txBox="1">
            <a:spLocks noChangeArrowheads="1"/>
          </p:cNvSpPr>
          <p:nvPr/>
        </p:nvSpPr>
        <p:spPr bwMode="auto">
          <a:xfrm>
            <a:off x="0" y="11687212"/>
            <a:ext cx="12470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 err="1"/>
              <a:t>Brachanthemum</a:t>
            </a:r>
            <a:r>
              <a:rPr lang="en-US" sz="1000" dirty="0"/>
              <a:t> </a:t>
            </a:r>
            <a:r>
              <a:rPr lang="en-US" sz="1000" dirty="0" err="1"/>
              <a:t>krylovii</a:t>
            </a:r>
            <a:endParaRPr lang="ru-RU" sz="1000" dirty="0"/>
          </a:p>
        </p:txBody>
      </p:sp>
      <p:sp>
        <p:nvSpPr>
          <p:cNvPr id="35" name="Text Box 278"/>
          <p:cNvSpPr txBox="1">
            <a:spLocks noChangeArrowheads="1"/>
          </p:cNvSpPr>
          <p:nvPr/>
        </p:nvSpPr>
        <p:spPr bwMode="auto">
          <a:xfrm>
            <a:off x="6986607" y="13792811"/>
            <a:ext cx="689143" cy="147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CH">
              <a:latin typeface="Times New Roman" pitchFamily="18" charset="0"/>
            </a:endParaRPr>
          </a:p>
        </p:txBody>
      </p:sp>
      <p:sp>
        <p:nvSpPr>
          <p:cNvPr id="36" name="Rectangle 474"/>
          <p:cNvSpPr>
            <a:spLocks noChangeArrowheads="1"/>
          </p:cNvSpPr>
          <p:nvPr/>
        </p:nvSpPr>
        <p:spPr bwMode="auto">
          <a:xfrm>
            <a:off x="7904401" y="11586843"/>
            <a:ext cx="580135" cy="157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37" name="Picture 1430" descr="C:\Documents and Settings\шмаков\Рабочий стол\foto eltern\PICT0055.JPG"/>
          <p:cNvPicPr>
            <a:picLocks noChangeAspect="1" noChangeArrowheads="1"/>
          </p:cNvPicPr>
          <p:nvPr/>
        </p:nvPicPr>
        <p:blipFill>
          <a:blip r:embed="rId8" cstate="print"/>
          <a:srcRect l="9000" t="14000" r="12000" b="15334"/>
          <a:stretch>
            <a:fillRect/>
          </a:stretch>
        </p:blipFill>
        <p:spPr bwMode="auto">
          <a:xfrm>
            <a:off x="2728898" y="10829956"/>
            <a:ext cx="1169801" cy="819618"/>
          </a:xfrm>
          <a:prstGeom prst="rect">
            <a:avLst/>
          </a:prstGeom>
          <a:noFill/>
        </p:spPr>
      </p:pic>
      <p:sp>
        <p:nvSpPr>
          <p:cNvPr id="38" name="Line 1435"/>
          <p:cNvSpPr>
            <a:spLocks noChangeShapeType="1"/>
          </p:cNvSpPr>
          <p:nvPr/>
        </p:nvSpPr>
        <p:spPr bwMode="auto">
          <a:xfrm flipH="1">
            <a:off x="2371708" y="11330022"/>
            <a:ext cx="500066" cy="49196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0" name="Text Box 1668"/>
          <p:cNvSpPr txBox="1">
            <a:spLocks noChangeArrowheads="1"/>
          </p:cNvSpPr>
          <p:nvPr/>
        </p:nvSpPr>
        <p:spPr bwMode="auto">
          <a:xfrm>
            <a:off x="2800336" y="11615774"/>
            <a:ext cx="1143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 err="1"/>
              <a:t>Dendranthema</a:t>
            </a:r>
            <a:r>
              <a:rPr lang="en-US" sz="1000" dirty="0"/>
              <a:t> </a:t>
            </a:r>
            <a:r>
              <a:rPr lang="en-US" sz="1000" dirty="0" err="1"/>
              <a:t>sinuatum</a:t>
            </a:r>
            <a:endParaRPr lang="ru-RU" sz="1000" dirty="0"/>
          </a:p>
        </p:txBody>
      </p:sp>
      <p:sp>
        <p:nvSpPr>
          <p:cNvPr id="42" name="Text Box 1669"/>
          <p:cNvSpPr txBox="1">
            <a:spLocks noChangeArrowheads="1"/>
          </p:cNvSpPr>
          <p:nvPr/>
        </p:nvSpPr>
        <p:spPr bwMode="auto">
          <a:xfrm>
            <a:off x="2871774" y="12344400"/>
            <a:ext cx="17859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 dirty="0" smtClean="0"/>
              <a:t>Межродовой гибрид </a:t>
            </a:r>
            <a:r>
              <a:rPr lang="en-US" sz="1000" dirty="0" err="1" smtClean="0"/>
              <a:t>Brachanthemum</a:t>
            </a:r>
            <a:r>
              <a:rPr lang="en-US" sz="1000" dirty="0" smtClean="0"/>
              <a:t> </a:t>
            </a:r>
            <a:r>
              <a:rPr lang="en-US" sz="1000" dirty="0" err="1"/>
              <a:t>baranovii</a:t>
            </a:r>
            <a:endParaRPr lang="ru-RU" sz="1000" dirty="0"/>
          </a:p>
        </p:txBody>
      </p:sp>
      <p:grpSp>
        <p:nvGrpSpPr>
          <p:cNvPr id="43" name="Group 1666"/>
          <p:cNvGrpSpPr>
            <a:grpSpLocks/>
          </p:cNvGrpSpPr>
          <p:nvPr/>
        </p:nvGrpSpPr>
        <p:grpSpPr bwMode="auto">
          <a:xfrm>
            <a:off x="4443411" y="10615644"/>
            <a:ext cx="3171184" cy="1836805"/>
            <a:chOff x="1728" y="18624"/>
            <a:chExt cx="6867" cy="5815"/>
          </a:xfrm>
        </p:grpSpPr>
        <p:sp>
          <p:nvSpPr>
            <p:cNvPr id="44" name="Freeform 1541"/>
            <p:cNvSpPr>
              <a:spLocks/>
            </p:cNvSpPr>
            <p:nvPr/>
          </p:nvSpPr>
          <p:spPr bwMode="auto">
            <a:xfrm>
              <a:off x="1728" y="18750"/>
              <a:ext cx="2414" cy="16"/>
            </a:xfrm>
            <a:custGeom>
              <a:avLst/>
              <a:gdLst/>
              <a:ahLst/>
              <a:cxnLst>
                <a:cxn ang="0">
                  <a:pos x="4812" y="32"/>
                </a:cxn>
                <a:cxn ang="0">
                  <a:pos x="4816" y="32"/>
                </a:cxn>
                <a:cxn ang="0">
                  <a:pos x="4823" y="27"/>
                </a:cxn>
                <a:cxn ang="0">
                  <a:pos x="4828" y="20"/>
                </a:cxn>
                <a:cxn ang="0">
                  <a:pos x="4828" y="11"/>
                </a:cxn>
                <a:cxn ang="0">
                  <a:pos x="4823" y="4"/>
                </a:cxn>
                <a:cxn ang="0">
                  <a:pos x="4816" y="0"/>
                </a:cxn>
                <a:cxn ang="0">
                  <a:pos x="12" y="0"/>
                </a:cxn>
                <a:cxn ang="0">
                  <a:pos x="5" y="4"/>
                </a:cxn>
                <a:cxn ang="0">
                  <a:pos x="0" y="11"/>
                </a:cxn>
                <a:cxn ang="0">
                  <a:pos x="0" y="20"/>
                </a:cxn>
                <a:cxn ang="0">
                  <a:pos x="5" y="27"/>
                </a:cxn>
                <a:cxn ang="0">
                  <a:pos x="12" y="32"/>
                </a:cxn>
                <a:cxn ang="0">
                  <a:pos x="16" y="32"/>
                </a:cxn>
                <a:cxn ang="0">
                  <a:pos x="4812" y="32"/>
                </a:cxn>
              </a:cxnLst>
              <a:rect l="0" t="0" r="r" b="b"/>
              <a:pathLst>
                <a:path w="4828" h="32">
                  <a:moveTo>
                    <a:pt x="4812" y="32"/>
                  </a:moveTo>
                  <a:lnTo>
                    <a:pt x="4816" y="32"/>
                  </a:lnTo>
                  <a:lnTo>
                    <a:pt x="4823" y="27"/>
                  </a:lnTo>
                  <a:lnTo>
                    <a:pt x="4828" y="20"/>
                  </a:lnTo>
                  <a:lnTo>
                    <a:pt x="4828" y="11"/>
                  </a:lnTo>
                  <a:lnTo>
                    <a:pt x="4823" y="4"/>
                  </a:lnTo>
                  <a:lnTo>
                    <a:pt x="4816" y="0"/>
                  </a:lnTo>
                  <a:lnTo>
                    <a:pt x="12" y="0"/>
                  </a:lnTo>
                  <a:lnTo>
                    <a:pt x="5" y="4"/>
                  </a:lnTo>
                  <a:lnTo>
                    <a:pt x="0" y="11"/>
                  </a:lnTo>
                  <a:lnTo>
                    <a:pt x="0" y="20"/>
                  </a:lnTo>
                  <a:lnTo>
                    <a:pt x="5" y="27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4812" y="32"/>
                  </a:lnTo>
                  <a:close/>
                </a:path>
              </a:pathLst>
            </a:custGeom>
            <a:solidFill>
              <a:srgbClr val="000000"/>
            </a:solidFill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Rectangle 1542"/>
            <p:cNvSpPr>
              <a:spLocks noChangeArrowheads="1"/>
            </p:cNvSpPr>
            <p:nvPr/>
          </p:nvSpPr>
          <p:spPr bwMode="auto">
            <a:xfrm>
              <a:off x="4287" y="18624"/>
              <a:ext cx="3165" cy="39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de-DE" sz="800" b="1" dirty="0" err="1">
                  <a:solidFill>
                    <a:srgbClr val="FF0000"/>
                  </a:solidFill>
                  <a:latin typeface="Arial" pitchFamily="34" charset="0"/>
                </a:rPr>
                <a:t>Hippolitia</a:t>
              </a:r>
              <a:r>
                <a:rPr lang="de-DE" sz="800" b="1" dirty="0">
                  <a:solidFill>
                    <a:srgbClr val="FF0000"/>
                  </a:solidFill>
                  <a:latin typeface="Arial" pitchFamily="34" charset="0"/>
                </a:rPr>
                <a:t> </a:t>
              </a:r>
              <a:r>
                <a:rPr lang="de-DE" sz="800" b="1" dirty="0" err="1">
                  <a:solidFill>
                    <a:srgbClr val="FF0000"/>
                  </a:solidFill>
                  <a:latin typeface="Arial" pitchFamily="34" charset="0"/>
                </a:rPr>
                <a:t>megacephala</a:t>
              </a:r>
              <a:endParaRPr lang="de-DE" sz="800" b="1" dirty="0">
                <a:solidFill>
                  <a:srgbClr val="FF0000"/>
                </a:solidFill>
                <a:latin typeface="Arial" pitchFamily="34" charset="0"/>
              </a:endParaRPr>
            </a:p>
          </p:txBody>
        </p:sp>
        <p:sp>
          <p:nvSpPr>
            <p:cNvPr id="46" name="Rectangle 1543"/>
            <p:cNvSpPr>
              <a:spLocks noChangeArrowheads="1"/>
            </p:cNvSpPr>
            <p:nvPr/>
          </p:nvSpPr>
          <p:spPr bwMode="auto">
            <a:xfrm>
              <a:off x="3969" y="19059"/>
              <a:ext cx="4626" cy="39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de-DE" sz="800" b="1" dirty="0" err="1">
                  <a:solidFill>
                    <a:srgbClr val="FF0000"/>
                  </a:solidFill>
                  <a:latin typeface="Arial" pitchFamily="34" charset="0"/>
                </a:rPr>
                <a:t>Brachanthemum</a:t>
              </a:r>
              <a:r>
                <a:rPr lang="de-DE" sz="800" b="1" dirty="0">
                  <a:solidFill>
                    <a:srgbClr val="FF0000"/>
                  </a:solidFill>
                  <a:latin typeface="Arial" pitchFamily="34" charset="0"/>
                </a:rPr>
                <a:t> </a:t>
              </a:r>
              <a:r>
                <a:rPr lang="de-DE" sz="800" b="1" dirty="0" err="1">
                  <a:solidFill>
                    <a:srgbClr val="FF0000"/>
                  </a:solidFill>
                  <a:latin typeface="Arial" pitchFamily="34" charset="0"/>
                </a:rPr>
                <a:t>baranovii</a:t>
              </a:r>
              <a:r>
                <a:rPr lang="de-DE" sz="800" b="1" dirty="0">
                  <a:solidFill>
                    <a:srgbClr val="FF0000"/>
                  </a:solidFill>
                  <a:latin typeface="Arial" pitchFamily="34" charset="0"/>
                </a:rPr>
                <a:t> </a:t>
              </a:r>
              <a:r>
                <a:rPr lang="ru-RU" sz="800" b="1" i="1" dirty="0">
                  <a:solidFill>
                    <a:srgbClr val="FF0000"/>
                  </a:solidFill>
                  <a:latin typeface="Arial" pitchFamily="34" charset="0"/>
                </a:rPr>
                <a:t>клон</a:t>
              </a:r>
              <a:r>
                <a:rPr lang="de-DE" sz="800" b="1" i="1" dirty="0">
                  <a:solidFill>
                    <a:srgbClr val="FF0000"/>
                  </a:solidFill>
                  <a:latin typeface="Arial" pitchFamily="34" charset="0"/>
                </a:rPr>
                <a:t>1</a:t>
              </a:r>
            </a:p>
          </p:txBody>
        </p:sp>
        <p:sp>
          <p:nvSpPr>
            <p:cNvPr id="47" name="Rectangle 1544"/>
            <p:cNvSpPr>
              <a:spLocks noChangeArrowheads="1"/>
            </p:cNvSpPr>
            <p:nvPr/>
          </p:nvSpPr>
          <p:spPr bwMode="auto">
            <a:xfrm>
              <a:off x="3914" y="19429"/>
              <a:ext cx="4626" cy="39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de-DE" sz="800" b="1" dirty="0" err="1">
                  <a:solidFill>
                    <a:srgbClr val="FF0000"/>
                  </a:solidFill>
                  <a:latin typeface="Arial" pitchFamily="34" charset="0"/>
                </a:rPr>
                <a:t>Brachanthemum</a:t>
              </a:r>
              <a:r>
                <a:rPr lang="de-DE" sz="800" b="1" dirty="0">
                  <a:solidFill>
                    <a:srgbClr val="FF0000"/>
                  </a:solidFill>
                  <a:latin typeface="Arial" pitchFamily="34" charset="0"/>
                </a:rPr>
                <a:t> </a:t>
              </a:r>
              <a:r>
                <a:rPr lang="de-DE" sz="800" b="1" dirty="0" err="1">
                  <a:solidFill>
                    <a:srgbClr val="FF0000"/>
                  </a:solidFill>
                  <a:latin typeface="Arial" pitchFamily="34" charset="0"/>
                </a:rPr>
                <a:t>baranovii</a:t>
              </a:r>
              <a:r>
                <a:rPr lang="de-DE" sz="800" b="1" dirty="0">
                  <a:solidFill>
                    <a:srgbClr val="FF0000"/>
                  </a:solidFill>
                  <a:latin typeface="Arial" pitchFamily="34" charset="0"/>
                </a:rPr>
                <a:t> </a:t>
              </a:r>
              <a:r>
                <a:rPr lang="ru-RU" sz="800" b="1" i="1" dirty="0">
                  <a:solidFill>
                    <a:srgbClr val="FF0000"/>
                  </a:solidFill>
                  <a:latin typeface="Arial" pitchFamily="34" charset="0"/>
                </a:rPr>
                <a:t>клон</a:t>
              </a:r>
              <a:r>
                <a:rPr lang="de-DE" sz="800" b="1" i="1" dirty="0">
                  <a:solidFill>
                    <a:srgbClr val="FF0000"/>
                  </a:solidFill>
                  <a:latin typeface="Arial" pitchFamily="34" charset="0"/>
                </a:rPr>
                <a:t>7</a:t>
              </a:r>
            </a:p>
          </p:txBody>
        </p:sp>
        <p:sp>
          <p:nvSpPr>
            <p:cNvPr id="48" name="Rectangle 1545"/>
            <p:cNvSpPr>
              <a:spLocks noChangeArrowheads="1"/>
            </p:cNvSpPr>
            <p:nvPr/>
          </p:nvSpPr>
          <p:spPr bwMode="auto">
            <a:xfrm>
              <a:off x="3914" y="19881"/>
              <a:ext cx="3159" cy="39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de-DE" sz="800" dirty="0" err="1">
                  <a:solidFill>
                    <a:srgbClr val="7030A0"/>
                  </a:solidFill>
                  <a:latin typeface="Arial" pitchFamily="34" charset="0"/>
                </a:rPr>
                <a:t>Brachanthemum</a:t>
              </a:r>
              <a:r>
                <a:rPr lang="de-DE" sz="800" dirty="0">
                  <a:solidFill>
                    <a:srgbClr val="7030A0"/>
                  </a:solidFill>
                  <a:latin typeface="Arial" pitchFamily="34" charset="0"/>
                </a:rPr>
                <a:t> </a:t>
              </a:r>
              <a:r>
                <a:rPr lang="de-DE" sz="800" dirty="0" err="1">
                  <a:solidFill>
                    <a:srgbClr val="7030A0"/>
                  </a:solidFill>
                  <a:latin typeface="Arial" pitchFamily="34" charset="0"/>
                </a:rPr>
                <a:t>krylovii</a:t>
              </a:r>
              <a:r>
                <a:rPr lang="de-DE" sz="800" dirty="0">
                  <a:solidFill>
                    <a:srgbClr val="7030A0"/>
                  </a:solidFill>
                  <a:latin typeface="Arial" pitchFamily="34" charset="0"/>
                </a:rPr>
                <a:t> </a:t>
              </a:r>
              <a:r>
                <a:rPr lang="ru-RU" sz="800" i="1" dirty="0">
                  <a:solidFill>
                    <a:srgbClr val="7030A0"/>
                  </a:solidFill>
                  <a:latin typeface="Arial" pitchFamily="34" charset="0"/>
                </a:rPr>
                <a:t>клон</a:t>
              </a:r>
              <a:r>
                <a:rPr lang="de-DE" sz="800" i="1" dirty="0">
                  <a:solidFill>
                    <a:srgbClr val="7030A0"/>
                  </a:solidFill>
                  <a:latin typeface="Arial" pitchFamily="34" charset="0"/>
                </a:rPr>
                <a:t>7</a:t>
              </a:r>
              <a:r>
                <a:rPr lang="de-DE" sz="800" dirty="0">
                  <a:solidFill>
                    <a:srgbClr val="7030A0"/>
                  </a:solidFill>
                  <a:latin typeface="Arial" pitchFamily="34" charset="0"/>
                </a:rPr>
                <a:t> </a:t>
              </a:r>
            </a:p>
          </p:txBody>
        </p:sp>
        <p:sp>
          <p:nvSpPr>
            <p:cNvPr id="49" name="Freeform 1546"/>
            <p:cNvSpPr>
              <a:spLocks/>
            </p:cNvSpPr>
            <p:nvPr/>
          </p:nvSpPr>
          <p:spPr bwMode="auto">
            <a:xfrm>
              <a:off x="3718" y="19675"/>
              <a:ext cx="16" cy="468"/>
            </a:xfrm>
            <a:custGeom>
              <a:avLst/>
              <a:gdLst/>
              <a:ahLst/>
              <a:cxnLst>
                <a:cxn ang="0">
                  <a:pos x="32" y="16"/>
                </a:cxn>
                <a:cxn ang="0">
                  <a:pos x="32" y="12"/>
                </a:cxn>
                <a:cxn ang="0">
                  <a:pos x="27" y="5"/>
                </a:cxn>
                <a:cxn ang="0">
                  <a:pos x="20" y="0"/>
                </a:cxn>
                <a:cxn ang="0">
                  <a:pos x="11" y="0"/>
                </a:cxn>
                <a:cxn ang="0">
                  <a:pos x="4" y="5"/>
                </a:cxn>
                <a:cxn ang="0">
                  <a:pos x="0" y="12"/>
                </a:cxn>
                <a:cxn ang="0">
                  <a:pos x="0" y="900"/>
                </a:cxn>
                <a:cxn ang="0">
                  <a:pos x="4" y="906"/>
                </a:cxn>
                <a:cxn ang="0">
                  <a:pos x="11" y="911"/>
                </a:cxn>
                <a:cxn ang="0">
                  <a:pos x="20" y="911"/>
                </a:cxn>
                <a:cxn ang="0">
                  <a:pos x="27" y="906"/>
                </a:cxn>
                <a:cxn ang="0">
                  <a:pos x="32" y="900"/>
                </a:cxn>
                <a:cxn ang="0">
                  <a:pos x="32" y="895"/>
                </a:cxn>
                <a:cxn ang="0">
                  <a:pos x="32" y="16"/>
                </a:cxn>
              </a:cxnLst>
              <a:rect l="0" t="0" r="r" b="b"/>
              <a:pathLst>
                <a:path w="32" h="911">
                  <a:moveTo>
                    <a:pt x="32" y="16"/>
                  </a:moveTo>
                  <a:lnTo>
                    <a:pt x="32" y="12"/>
                  </a:lnTo>
                  <a:lnTo>
                    <a:pt x="27" y="5"/>
                  </a:lnTo>
                  <a:lnTo>
                    <a:pt x="20" y="0"/>
                  </a:lnTo>
                  <a:lnTo>
                    <a:pt x="11" y="0"/>
                  </a:lnTo>
                  <a:lnTo>
                    <a:pt x="4" y="5"/>
                  </a:lnTo>
                  <a:lnTo>
                    <a:pt x="0" y="12"/>
                  </a:lnTo>
                  <a:lnTo>
                    <a:pt x="0" y="900"/>
                  </a:lnTo>
                  <a:lnTo>
                    <a:pt x="4" y="906"/>
                  </a:lnTo>
                  <a:lnTo>
                    <a:pt x="11" y="911"/>
                  </a:lnTo>
                  <a:lnTo>
                    <a:pt x="20" y="911"/>
                  </a:lnTo>
                  <a:lnTo>
                    <a:pt x="27" y="906"/>
                  </a:lnTo>
                  <a:lnTo>
                    <a:pt x="32" y="900"/>
                  </a:lnTo>
                  <a:lnTo>
                    <a:pt x="32" y="895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rgbClr val="000000"/>
            </a:solidFill>
            <a:ln w="571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1547"/>
            <p:cNvSpPr>
              <a:spLocks/>
            </p:cNvSpPr>
            <p:nvPr/>
          </p:nvSpPr>
          <p:spPr bwMode="auto">
            <a:xfrm>
              <a:off x="2913" y="19560"/>
              <a:ext cx="821" cy="16"/>
            </a:xfrm>
            <a:custGeom>
              <a:avLst/>
              <a:gdLst/>
              <a:ahLst/>
              <a:cxnLst>
                <a:cxn ang="0">
                  <a:pos x="1625" y="33"/>
                </a:cxn>
                <a:cxn ang="0">
                  <a:pos x="1629" y="33"/>
                </a:cxn>
                <a:cxn ang="0">
                  <a:pos x="1636" y="28"/>
                </a:cxn>
                <a:cxn ang="0">
                  <a:pos x="1641" y="21"/>
                </a:cxn>
                <a:cxn ang="0">
                  <a:pos x="1641" y="12"/>
                </a:cxn>
                <a:cxn ang="0">
                  <a:pos x="1636" y="5"/>
                </a:cxn>
                <a:cxn ang="0">
                  <a:pos x="1629" y="0"/>
                </a:cxn>
                <a:cxn ang="0">
                  <a:pos x="11" y="0"/>
                </a:cxn>
                <a:cxn ang="0">
                  <a:pos x="4" y="5"/>
                </a:cxn>
                <a:cxn ang="0">
                  <a:pos x="0" y="12"/>
                </a:cxn>
                <a:cxn ang="0">
                  <a:pos x="0" y="21"/>
                </a:cxn>
                <a:cxn ang="0">
                  <a:pos x="4" y="28"/>
                </a:cxn>
                <a:cxn ang="0">
                  <a:pos x="11" y="33"/>
                </a:cxn>
                <a:cxn ang="0">
                  <a:pos x="16" y="33"/>
                </a:cxn>
                <a:cxn ang="0">
                  <a:pos x="1625" y="33"/>
                </a:cxn>
              </a:cxnLst>
              <a:rect l="0" t="0" r="r" b="b"/>
              <a:pathLst>
                <a:path w="1641" h="33">
                  <a:moveTo>
                    <a:pt x="1625" y="33"/>
                  </a:moveTo>
                  <a:lnTo>
                    <a:pt x="1629" y="33"/>
                  </a:lnTo>
                  <a:lnTo>
                    <a:pt x="1636" y="28"/>
                  </a:lnTo>
                  <a:lnTo>
                    <a:pt x="1641" y="21"/>
                  </a:lnTo>
                  <a:lnTo>
                    <a:pt x="1641" y="12"/>
                  </a:lnTo>
                  <a:lnTo>
                    <a:pt x="1636" y="5"/>
                  </a:lnTo>
                  <a:lnTo>
                    <a:pt x="1629" y="0"/>
                  </a:lnTo>
                  <a:lnTo>
                    <a:pt x="11" y="0"/>
                  </a:lnTo>
                  <a:lnTo>
                    <a:pt x="4" y="5"/>
                  </a:lnTo>
                  <a:lnTo>
                    <a:pt x="0" y="12"/>
                  </a:lnTo>
                  <a:lnTo>
                    <a:pt x="0" y="21"/>
                  </a:lnTo>
                  <a:lnTo>
                    <a:pt x="4" y="28"/>
                  </a:lnTo>
                  <a:lnTo>
                    <a:pt x="11" y="33"/>
                  </a:lnTo>
                  <a:lnTo>
                    <a:pt x="16" y="33"/>
                  </a:lnTo>
                  <a:lnTo>
                    <a:pt x="1625" y="33"/>
                  </a:lnTo>
                  <a:close/>
                </a:path>
              </a:pathLst>
            </a:custGeom>
            <a:solidFill>
              <a:srgbClr val="000000"/>
            </a:solidFill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1548"/>
            <p:cNvSpPr>
              <a:spLocks/>
            </p:cNvSpPr>
            <p:nvPr/>
          </p:nvSpPr>
          <p:spPr bwMode="auto">
            <a:xfrm>
              <a:off x="3718" y="19222"/>
              <a:ext cx="16" cy="694"/>
            </a:xfrm>
            <a:custGeom>
              <a:avLst/>
              <a:gdLst/>
              <a:ahLst/>
              <a:cxnLst>
                <a:cxn ang="0">
                  <a:pos x="32" y="16"/>
                </a:cxn>
                <a:cxn ang="0">
                  <a:pos x="32" y="11"/>
                </a:cxn>
                <a:cxn ang="0">
                  <a:pos x="27" y="5"/>
                </a:cxn>
                <a:cxn ang="0">
                  <a:pos x="20" y="0"/>
                </a:cxn>
                <a:cxn ang="0">
                  <a:pos x="11" y="0"/>
                </a:cxn>
                <a:cxn ang="0">
                  <a:pos x="4" y="5"/>
                </a:cxn>
                <a:cxn ang="0">
                  <a:pos x="0" y="11"/>
                </a:cxn>
                <a:cxn ang="0">
                  <a:pos x="0" y="1340"/>
                </a:cxn>
                <a:cxn ang="0">
                  <a:pos x="4" y="1347"/>
                </a:cxn>
                <a:cxn ang="0">
                  <a:pos x="11" y="1351"/>
                </a:cxn>
                <a:cxn ang="0">
                  <a:pos x="20" y="1351"/>
                </a:cxn>
                <a:cxn ang="0">
                  <a:pos x="27" y="1347"/>
                </a:cxn>
                <a:cxn ang="0">
                  <a:pos x="32" y="1340"/>
                </a:cxn>
                <a:cxn ang="0">
                  <a:pos x="32" y="1335"/>
                </a:cxn>
                <a:cxn ang="0">
                  <a:pos x="32" y="16"/>
                </a:cxn>
              </a:cxnLst>
              <a:rect l="0" t="0" r="r" b="b"/>
              <a:pathLst>
                <a:path w="32" h="1351">
                  <a:moveTo>
                    <a:pt x="32" y="16"/>
                  </a:moveTo>
                  <a:lnTo>
                    <a:pt x="32" y="11"/>
                  </a:lnTo>
                  <a:lnTo>
                    <a:pt x="27" y="5"/>
                  </a:lnTo>
                  <a:lnTo>
                    <a:pt x="20" y="0"/>
                  </a:lnTo>
                  <a:lnTo>
                    <a:pt x="11" y="0"/>
                  </a:lnTo>
                  <a:lnTo>
                    <a:pt x="4" y="5"/>
                  </a:lnTo>
                  <a:lnTo>
                    <a:pt x="0" y="11"/>
                  </a:lnTo>
                  <a:lnTo>
                    <a:pt x="0" y="1340"/>
                  </a:lnTo>
                  <a:lnTo>
                    <a:pt x="4" y="1347"/>
                  </a:lnTo>
                  <a:lnTo>
                    <a:pt x="11" y="1351"/>
                  </a:lnTo>
                  <a:lnTo>
                    <a:pt x="20" y="1351"/>
                  </a:lnTo>
                  <a:lnTo>
                    <a:pt x="27" y="1347"/>
                  </a:lnTo>
                  <a:lnTo>
                    <a:pt x="32" y="1340"/>
                  </a:lnTo>
                  <a:lnTo>
                    <a:pt x="32" y="1335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rgbClr val="000000"/>
            </a:solidFill>
            <a:ln w="571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Rectangle 1549"/>
            <p:cNvSpPr>
              <a:spLocks noChangeArrowheads="1"/>
            </p:cNvSpPr>
            <p:nvPr/>
          </p:nvSpPr>
          <p:spPr bwMode="auto">
            <a:xfrm>
              <a:off x="3156" y="19229"/>
              <a:ext cx="365" cy="37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800" b="1">
                  <a:solidFill>
                    <a:srgbClr val="000000"/>
                  </a:solidFill>
                  <a:latin typeface="Arial" pitchFamily="34" charset="0"/>
                </a:rPr>
                <a:t>100</a:t>
              </a:r>
              <a:endParaRPr lang="de-DE" sz="800" b="1">
                <a:latin typeface="Arial" pitchFamily="34" charset="0"/>
              </a:endParaRPr>
            </a:p>
          </p:txBody>
        </p:sp>
        <p:sp>
          <p:nvSpPr>
            <p:cNvPr id="53" name="Freeform 1550"/>
            <p:cNvSpPr>
              <a:spLocks/>
            </p:cNvSpPr>
            <p:nvPr/>
          </p:nvSpPr>
          <p:spPr bwMode="auto">
            <a:xfrm>
              <a:off x="3297" y="20577"/>
              <a:ext cx="301" cy="17"/>
            </a:xfrm>
            <a:custGeom>
              <a:avLst/>
              <a:gdLst/>
              <a:ahLst/>
              <a:cxnLst>
                <a:cxn ang="0">
                  <a:pos x="586" y="32"/>
                </a:cxn>
                <a:cxn ang="0">
                  <a:pos x="590" y="32"/>
                </a:cxn>
                <a:cxn ang="0">
                  <a:pos x="597" y="27"/>
                </a:cxn>
                <a:cxn ang="0">
                  <a:pos x="602" y="20"/>
                </a:cxn>
                <a:cxn ang="0">
                  <a:pos x="602" y="11"/>
                </a:cxn>
                <a:cxn ang="0">
                  <a:pos x="597" y="4"/>
                </a:cxn>
                <a:cxn ang="0">
                  <a:pos x="590" y="0"/>
                </a:cxn>
                <a:cxn ang="0">
                  <a:pos x="12" y="0"/>
                </a:cxn>
                <a:cxn ang="0">
                  <a:pos x="5" y="4"/>
                </a:cxn>
                <a:cxn ang="0">
                  <a:pos x="0" y="11"/>
                </a:cxn>
                <a:cxn ang="0">
                  <a:pos x="0" y="20"/>
                </a:cxn>
                <a:cxn ang="0">
                  <a:pos x="5" y="27"/>
                </a:cxn>
                <a:cxn ang="0">
                  <a:pos x="12" y="32"/>
                </a:cxn>
                <a:cxn ang="0">
                  <a:pos x="16" y="32"/>
                </a:cxn>
                <a:cxn ang="0">
                  <a:pos x="586" y="32"/>
                </a:cxn>
              </a:cxnLst>
              <a:rect l="0" t="0" r="r" b="b"/>
              <a:pathLst>
                <a:path w="602" h="32">
                  <a:moveTo>
                    <a:pt x="586" y="32"/>
                  </a:moveTo>
                  <a:lnTo>
                    <a:pt x="590" y="32"/>
                  </a:lnTo>
                  <a:lnTo>
                    <a:pt x="597" y="27"/>
                  </a:lnTo>
                  <a:lnTo>
                    <a:pt x="602" y="20"/>
                  </a:lnTo>
                  <a:lnTo>
                    <a:pt x="602" y="11"/>
                  </a:lnTo>
                  <a:lnTo>
                    <a:pt x="597" y="4"/>
                  </a:lnTo>
                  <a:lnTo>
                    <a:pt x="590" y="0"/>
                  </a:lnTo>
                  <a:lnTo>
                    <a:pt x="12" y="0"/>
                  </a:lnTo>
                  <a:lnTo>
                    <a:pt x="5" y="4"/>
                  </a:lnTo>
                  <a:lnTo>
                    <a:pt x="0" y="11"/>
                  </a:lnTo>
                  <a:lnTo>
                    <a:pt x="0" y="20"/>
                  </a:lnTo>
                  <a:lnTo>
                    <a:pt x="5" y="27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586" y="32"/>
                  </a:lnTo>
                  <a:close/>
                </a:path>
              </a:pathLst>
            </a:custGeom>
            <a:solidFill>
              <a:srgbClr val="000000"/>
            </a:solidFill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Rectangle 1551"/>
            <p:cNvSpPr>
              <a:spLocks noChangeArrowheads="1"/>
            </p:cNvSpPr>
            <p:nvPr/>
          </p:nvSpPr>
          <p:spPr bwMode="auto">
            <a:xfrm>
              <a:off x="3779" y="20332"/>
              <a:ext cx="4708" cy="39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de-DE" sz="800" b="1" dirty="0" err="1">
                  <a:solidFill>
                    <a:srgbClr val="FF0000"/>
                  </a:solidFill>
                  <a:latin typeface="Arial" pitchFamily="34" charset="0"/>
                </a:rPr>
                <a:t>Brachanthemum</a:t>
              </a:r>
              <a:r>
                <a:rPr lang="de-DE" sz="800" b="1" dirty="0">
                  <a:solidFill>
                    <a:srgbClr val="FF0000"/>
                  </a:solidFill>
                  <a:latin typeface="Arial" pitchFamily="34" charset="0"/>
                </a:rPr>
                <a:t> </a:t>
              </a:r>
              <a:r>
                <a:rPr lang="de-DE" sz="800" b="1" dirty="0" err="1">
                  <a:solidFill>
                    <a:srgbClr val="FF0000"/>
                  </a:solidFill>
                  <a:latin typeface="Arial" pitchFamily="34" charset="0"/>
                </a:rPr>
                <a:t>baranovii</a:t>
              </a:r>
              <a:r>
                <a:rPr lang="de-DE" sz="800" b="1" dirty="0">
                  <a:solidFill>
                    <a:srgbClr val="FF0000"/>
                  </a:solidFill>
                  <a:latin typeface="Arial" pitchFamily="34" charset="0"/>
                </a:rPr>
                <a:t> </a:t>
              </a:r>
              <a:r>
                <a:rPr lang="ru-RU" sz="800" b="1" i="1" dirty="0">
                  <a:solidFill>
                    <a:srgbClr val="FF0000"/>
                  </a:solidFill>
                  <a:latin typeface="Arial" pitchFamily="34" charset="0"/>
                </a:rPr>
                <a:t>клон</a:t>
              </a:r>
              <a:r>
                <a:rPr lang="de-DE" sz="800" b="1" i="1" dirty="0">
                  <a:solidFill>
                    <a:srgbClr val="FF0000"/>
                  </a:solidFill>
                  <a:latin typeface="Arial" pitchFamily="34" charset="0"/>
                </a:rPr>
                <a:t>3</a:t>
              </a:r>
              <a:r>
                <a:rPr lang="de-DE" sz="800" b="1" dirty="0">
                  <a:solidFill>
                    <a:srgbClr val="FF0000"/>
                  </a:solidFill>
                  <a:latin typeface="Arial" pitchFamily="34" charset="0"/>
                </a:rPr>
                <a:t> </a:t>
              </a:r>
            </a:p>
          </p:txBody>
        </p:sp>
        <p:sp>
          <p:nvSpPr>
            <p:cNvPr id="55" name="Freeform 1552"/>
            <p:cNvSpPr>
              <a:spLocks/>
            </p:cNvSpPr>
            <p:nvPr/>
          </p:nvSpPr>
          <p:spPr bwMode="auto">
            <a:xfrm>
              <a:off x="3412" y="21028"/>
              <a:ext cx="545" cy="17"/>
            </a:xfrm>
            <a:custGeom>
              <a:avLst/>
              <a:gdLst/>
              <a:ahLst/>
              <a:cxnLst>
                <a:cxn ang="0">
                  <a:pos x="1073" y="32"/>
                </a:cxn>
                <a:cxn ang="0">
                  <a:pos x="1077" y="32"/>
                </a:cxn>
                <a:cxn ang="0">
                  <a:pos x="1084" y="28"/>
                </a:cxn>
                <a:cxn ang="0">
                  <a:pos x="1089" y="21"/>
                </a:cxn>
                <a:cxn ang="0">
                  <a:pos x="1089" y="12"/>
                </a:cxn>
                <a:cxn ang="0">
                  <a:pos x="1084" y="5"/>
                </a:cxn>
                <a:cxn ang="0">
                  <a:pos x="1077" y="0"/>
                </a:cxn>
                <a:cxn ang="0">
                  <a:pos x="11" y="0"/>
                </a:cxn>
                <a:cxn ang="0">
                  <a:pos x="4" y="5"/>
                </a:cxn>
                <a:cxn ang="0">
                  <a:pos x="0" y="12"/>
                </a:cxn>
                <a:cxn ang="0">
                  <a:pos x="0" y="21"/>
                </a:cxn>
                <a:cxn ang="0">
                  <a:pos x="4" y="28"/>
                </a:cxn>
                <a:cxn ang="0">
                  <a:pos x="11" y="32"/>
                </a:cxn>
                <a:cxn ang="0">
                  <a:pos x="16" y="32"/>
                </a:cxn>
                <a:cxn ang="0">
                  <a:pos x="1073" y="32"/>
                </a:cxn>
              </a:cxnLst>
              <a:rect l="0" t="0" r="r" b="b"/>
              <a:pathLst>
                <a:path w="1089" h="32">
                  <a:moveTo>
                    <a:pt x="1073" y="32"/>
                  </a:moveTo>
                  <a:lnTo>
                    <a:pt x="1077" y="32"/>
                  </a:lnTo>
                  <a:lnTo>
                    <a:pt x="1084" y="28"/>
                  </a:lnTo>
                  <a:lnTo>
                    <a:pt x="1089" y="21"/>
                  </a:lnTo>
                  <a:lnTo>
                    <a:pt x="1089" y="12"/>
                  </a:lnTo>
                  <a:lnTo>
                    <a:pt x="1084" y="5"/>
                  </a:lnTo>
                  <a:lnTo>
                    <a:pt x="1077" y="0"/>
                  </a:lnTo>
                  <a:lnTo>
                    <a:pt x="11" y="0"/>
                  </a:lnTo>
                  <a:lnTo>
                    <a:pt x="4" y="5"/>
                  </a:lnTo>
                  <a:lnTo>
                    <a:pt x="0" y="12"/>
                  </a:lnTo>
                  <a:lnTo>
                    <a:pt x="0" y="21"/>
                  </a:lnTo>
                  <a:lnTo>
                    <a:pt x="4" y="28"/>
                  </a:lnTo>
                  <a:lnTo>
                    <a:pt x="11" y="32"/>
                  </a:lnTo>
                  <a:lnTo>
                    <a:pt x="16" y="32"/>
                  </a:lnTo>
                  <a:lnTo>
                    <a:pt x="1073" y="32"/>
                  </a:lnTo>
                  <a:close/>
                </a:path>
              </a:pathLst>
            </a:custGeom>
            <a:solidFill>
              <a:srgbClr val="000000"/>
            </a:solidFill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Rectangle 1553"/>
            <p:cNvSpPr>
              <a:spLocks noChangeArrowheads="1"/>
            </p:cNvSpPr>
            <p:nvPr/>
          </p:nvSpPr>
          <p:spPr bwMode="auto">
            <a:xfrm>
              <a:off x="4138" y="20782"/>
              <a:ext cx="3103" cy="39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800" dirty="0" err="1">
                  <a:solidFill>
                    <a:srgbClr val="7030A0"/>
                  </a:solidFill>
                  <a:latin typeface="Arial" pitchFamily="34" charset="0"/>
                </a:rPr>
                <a:t>Brachanthemum</a:t>
              </a:r>
              <a:r>
                <a:rPr lang="de-DE" sz="800" dirty="0">
                  <a:solidFill>
                    <a:srgbClr val="7030A0"/>
                  </a:solidFill>
                  <a:latin typeface="Arial" pitchFamily="34" charset="0"/>
                </a:rPr>
                <a:t> </a:t>
              </a:r>
              <a:r>
                <a:rPr lang="de-DE" sz="800" dirty="0" err="1">
                  <a:solidFill>
                    <a:srgbClr val="7030A0"/>
                  </a:solidFill>
                  <a:latin typeface="Arial" pitchFamily="34" charset="0"/>
                </a:rPr>
                <a:t>krylovii</a:t>
              </a:r>
              <a:r>
                <a:rPr lang="de-DE" sz="800" dirty="0">
                  <a:solidFill>
                    <a:srgbClr val="7030A0"/>
                  </a:solidFill>
                  <a:latin typeface="Arial" pitchFamily="34" charset="0"/>
                </a:rPr>
                <a:t> </a:t>
              </a:r>
              <a:r>
                <a:rPr lang="ru-RU" sz="800" i="1" dirty="0">
                  <a:solidFill>
                    <a:srgbClr val="7030A0"/>
                  </a:solidFill>
                  <a:latin typeface="Arial" pitchFamily="34" charset="0"/>
                </a:rPr>
                <a:t>клон</a:t>
              </a:r>
              <a:r>
                <a:rPr lang="de-DE" sz="800" i="1" dirty="0">
                  <a:solidFill>
                    <a:srgbClr val="7030A0"/>
                  </a:solidFill>
                  <a:latin typeface="Arial" pitchFamily="34" charset="0"/>
                </a:rPr>
                <a:t>1 </a:t>
              </a:r>
            </a:p>
          </p:txBody>
        </p:sp>
        <p:sp>
          <p:nvSpPr>
            <p:cNvPr id="57" name="Rectangle 1554"/>
            <p:cNvSpPr>
              <a:spLocks noChangeArrowheads="1"/>
            </p:cNvSpPr>
            <p:nvPr/>
          </p:nvSpPr>
          <p:spPr bwMode="auto">
            <a:xfrm>
              <a:off x="3741" y="21234"/>
              <a:ext cx="4708" cy="39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de-DE" sz="800" b="1" dirty="0" err="1">
                  <a:solidFill>
                    <a:srgbClr val="FF0000"/>
                  </a:solidFill>
                  <a:latin typeface="Arial" pitchFamily="34" charset="0"/>
                </a:rPr>
                <a:t>Brachanthemum</a:t>
              </a:r>
              <a:r>
                <a:rPr lang="de-DE" sz="800" b="1" dirty="0">
                  <a:solidFill>
                    <a:srgbClr val="FF0000"/>
                  </a:solidFill>
                  <a:latin typeface="Arial" pitchFamily="34" charset="0"/>
                </a:rPr>
                <a:t> </a:t>
              </a:r>
              <a:r>
                <a:rPr lang="de-DE" sz="800" b="1" dirty="0" err="1">
                  <a:solidFill>
                    <a:srgbClr val="FF0000"/>
                  </a:solidFill>
                  <a:latin typeface="Arial" pitchFamily="34" charset="0"/>
                </a:rPr>
                <a:t>baranovii</a:t>
              </a:r>
              <a:r>
                <a:rPr lang="de-DE" sz="800" b="1" dirty="0">
                  <a:solidFill>
                    <a:srgbClr val="FF0000"/>
                  </a:solidFill>
                  <a:latin typeface="Arial" pitchFamily="34" charset="0"/>
                </a:rPr>
                <a:t> </a:t>
              </a:r>
              <a:r>
                <a:rPr lang="ru-RU" sz="800" b="1" i="1" dirty="0">
                  <a:solidFill>
                    <a:srgbClr val="FF0000"/>
                  </a:solidFill>
                  <a:latin typeface="Arial" pitchFamily="34" charset="0"/>
                </a:rPr>
                <a:t>клон</a:t>
              </a:r>
              <a:r>
                <a:rPr lang="de-DE" sz="800" b="1" i="1" dirty="0">
                  <a:solidFill>
                    <a:srgbClr val="FF0000"/>
                  </a:solidFill>
                  <a:latin typeface="Arial" pitchFamily="34" charset="0"/>
                </a:rPr>
                <a:t>8</a:t>
              </a:r>
              <a:r>
                <a:rPr lang="de-DE" sz="800" b="1" dirty="0">
                  <a:solidFill>
                    <a:srgbClr val="FF0000"/>
                  </a:solidFill>
                  <a:latin typeface="Arial" pitchFamily="34" charset="0"/>
                </a:rPr>
                <a:t> </a:t>
              </a:r>
            </a:p>
          </p:txBody>
        </p:sp>
        <p:sp>
          <p:nvSpPr>
            <p:cNvPr id="58" name="Rectangle 1555"/>
            <p:cNvSpPr>
              <a:spLocks noChangeArrowheads="1"/>
            </p:cNvSpPr>
            <p:nvPr/>
          </p:nvSpPr>
          <p:spPr bwMode="auto">
            <a:xfrm>
              <a:off x="3741" y="21668"/>
              <a:ext cx="4708" cy="39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de-DE" sz="800" b="1" dirty="0" err="1">
                  <a:solidFill>
                    <a:srgbClr val="FF0000"/>
                  </a:solidFill>
                  <a:latin typeface="Arial" pitchFamily="34" charset="0"/>
                </a:rPr>
                <a:t>Brachanthemum</a:t>
              </a:r>
              <a:r>
                <a:rPr lang="de-DE" sz="800" b="1" dirty="0">
                  <a:solidFill>
                    <a:srgbClr val="FF0000"/>
                  </a:solidFill>
                  <a:latin typeface="Arial" pitchFamily="34" charset="0"/>
                </a:rPr>
                <a:t> </a:t>
              </a:r>
              <a:r>
                <a:rPr lang="de-DE" sz="800" b="1" dirty="0" err="1">
                  <a:solidFill>
                    <a:srgbClr val="FF0000"/>
                  </a:solidFill>
                  <a:latin typeface="Arial" pitchFamily="34" charset="0"/>
                </a:rPr>
                <a:t>baranovii</a:t>
              </a:r>
              <a:r>
                <a:rPr lang="de-DE" sz="800" b="1" dirty="0">
                  <a:solidFill>
                    <a:srgbClr val="FF0000"/>
                  </a:solidFill>
                  <a:latin typeface="Arial" pitchFamily="34" charset="0"/>
                </a:rPr>
                <a:t> </a:t>
              </a:r>
              <a:r>
                <a:rPr lang="ru-RU" sz="800" b="1" i="1" dirty="0">
                  <a:solidFill>
                    <a:srgbClr val="FF0000"/>
                  </a:solidFill>
                  <a:latin typeface="Arial" pitchFamily="34" charset="0"/>
                </a:rPr>
                <a:t>клон</a:t>
              </a:r>
              <a:r>
                <a:rPr lang="de-DE" sz="800" b="1" dirty="0">
                  <a:solidFill>
                    <a:srgbClr val="FF0000"/>
                  </a:solidFill>
                  <a:latin typeface="Arial" pitchFamily="34" charset="0"/>
                </a:rPr>
                <a:t>4 </a:t>
              </a:r>
            </a:p>
          </p:txBody>
        </p:sp>
        <p:sp>
          <p:nvSpPr>
            <p:cNvPr id="59" name="Freeform 1556"/>
            <p:cNvSpPr>
              <a:spLocks/>
            </p:cNvSpPr>
            <p:nvPr/>
          </p:nvSpPr>
          <p:spPr bwMode="auto">
            <a:xfrm>
              <a:off x="3412" y="21705"/>
              <a:ext cx="147" cy="16"/>
            </a:xfrm>
            <a:custGeom>
              <a:avLst/>
              <a:gdLst/>
              <a:ahLst/>
              <a:cxnLst>
                <a:cxn ang="0">
                  <a:pos x="277" y="33"/>
                </a:cxn>
                <a:cxn ang="0">
                  <a:pos x="282" y="33"/>
                </a:cxn>
                <a:cxn ang="0">
                  <a:pos x="289" y="28"/>
                </a:cxn>
                <a:cxn ang="0">
                  <a:pos x="294" y="21"/>
                </a:cxn>
                <a:cxn ang="0">
                  <a:pos x="294" y="12"/>
                </a:cxn>
                <a:cxn ang="0">
                  <a:pos x="289" y="5"/>
                </a:cxn>
                <a:cxn ang="0">
                  <a:pos x="282" y="0"/>
                </a:cxn>
                <a:cxn ang="0">
                  <a:pos x="11" y="0"/>
                </a:cxn>
                <a:cxn ang="0">
                  <a:pos x="4" y="5"/>
                </a:cxn>
                <a:cxn ang="0">
                  <a:pos x="0" y="12"/>
                </a:cxn>
                <a:cxn ang="0">
                  <a:pos x="0" y="21"/>
                </a:cxn>
                <a:cxn ang="0">
                  <a:pos x="4" y="28"/>
                </a:cxn>
                <a:cxn ang="0">
                  <a:pos x="11" y="33"/>
                </a:cxn>
                <a:cxn ang="0">
                  <a:pos x="16" y="33"/>
                </a:cxn>
                <a:cxn ang="0">
                  <a:pos x="277" y="33"/>
                </a:cxn>
              </a:cxnLst>
              <a:rect l="0" t="0" r="r" b="b"/>
              <a:pathLst>
                <a:path w="294" h="33">
                  <a:moveTo>
                    <a:pt x="277" y="33"/>
                  </a:moveTo>
                  <a:lnTo>
                    <a:pt x="282" y="33"/>
                  </a:lnTo>
                  <a:lnTo>
                    <a:pt x="289" y="28"/>
                  </a:lnTo>
                  <a:lnTo>
                    <a:pt x="294" y="21"/>
                  </a:lnTo>
                  <a:lnTo>
                    <a:pt x="294" y="12"/>
                  </a:lnTo>
                  <a:lnTo>
                    <a:pt x="289" y="5"/>
                  </a:lnTo>
                  <a:lnTo>
                    <a:pt x="282" y="0"/>
                  </a:lnTo>
                  <a:lnTo>
                    <a:pt x="11" y="0"/>
                  </a:lnTo>
                  <a:lnTo>
                    <a:pt x="4" y="5"/>
                  </a:lnTo>
                  <a:lnTo>
                    <a:pt x="0" y="12"/>
                  </a:lnTo>
                  <a:lnTo>
                    <a:pt x="0" y="21"/>
                  </a:lnTo>
                  <a:lnTo>
                    <a:pt x="4" y="28"/>
                  </a:lnTo>
                  <a:lnTo>
                    <a:pt x="11" y="33"/>
                  </a:lnTo>
                  <a:lnTo>
                    <a:pt x="16" y="33"/>
                  </a:lnTo>
                  <a:lnTo>
                    <a:pt x="277" y="33"/>
                  </a:lnTo>
                  <a:close/>
                </a:path>
              </a:pathLst>
            </a:custGeom>
            <a:solidFill>
              <a:srgbClr val="000000"/>
            </a:solidFill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1557"/>
            <p:cNvSpPr>
              <a:spLocks/>
            </p:cNvSpPr>
            <p:nvPr/>
          </p:nvSpPr>
          <p:spPr bwMode="auto">
            <a:xfrm>
              <a:off x="3544" y="21479"/>
              <a:ext cx="16" cy="469"/>
            </a:xfrm>
            <a:custGeom>
              <a:avLst/>
              <a:gdLst/>
              <a:ahLst/>
              <a:cxnLst>
                <a:cxn ang="0">
                  <a:pos x="33" y="16"/>
                </a:cxn>
                <a:cxn ang="0">
                  <a:pos x="33" y="11"/>
                </a:cxn>
                <a:cxn ang="0">
                  <a:pos x="28" y="5"/>
                </a:cxn>
                <a:cxn ang="0">
                  <a:pos x="21" y="0"/>
                </a:cxn>
                <a:cxn ang="0">
                  <a:pos x="12" y="0"/>
                </a:cxn>
                <a:cxn ang="0">
                  <a:pos x="5" y="5"/>
                </a:cxn>
                <a:cxn ang="0">
                  <a:pos x="0" y="11"/>
                </a:cxn>
                <a:cxn ang="0">
                  <a:pos x="0" y="902"/>
                </a:cxn>
                <a:cxn ang="0">
                  <a:pos x="5" y="909"/>
                </a:cxn>
                <a:cxn ang="0">
                  <a:pos x="12" y="913"/>
                </a:cxn>
                <a:cxn ang="0">
                  <a:pos x="21" y="913"/>
                </a:cxn>
                <a:cxn ang="0">
                  <a:pos x="28" y="909"/>
                </a:cxn>
                <a:cxn ang="0">
                  <a:pos x="33" y="902"/>
                </a:cxn>
                <a:cxn ang="0">
                  <a:pos x="33" y="897"/>
                </a:cxn>
                <a:cxn ang="0">
                  <a:pos x="33" y="16"/>
                </a:cxn>
              </a:cxnLst>
              <a:rect l="0" t="0" r="r" b="b"/>
              <a:pathLst>
                <a:path w="33" h="913">
                  <a:moveTo>
                    <a:pt x="33" y="16"/>
                  </a:moveTo>
                  <a:lnTo>
                    <a:pt x="33" y="11"/>
                  </a:lnTo>
                  <a:lnTo>
                    <a:pt x="28" y="5"/>
                  </a:lnTo>
                  <a:lnTo>
                    <a:pt x="21" y="0"/>
                  </a:lnTo>
                  <a:lnTo>
                    <a:pt x="12" y="0"/>
                  </a:lnTo>
                  <a:lnTo>
                    <a:pt x="5" y="5"/>
                  </a:lnTo>
                  <a:lnTo>
                    <a:pt x="0" y="11"/>
                  </a:lnTo>
                  <a:lnTo>
                    <a:pt x="0" y="902"/>
                  </a:lnTo>
                  <a:lnTo>
                    <a:pt x="5" y="909"/>
                  </a:lnTo>
                  <a:lnTo>
                    <a:pt x="12" y="913"/>
                  </a:lnTo>
                  <a:lnTo>
                    <a:pt x="21" y="913"/>
                  </a:lnTo>
                  <a:lnTo>
                    <a:pt x="28" y="909"/>
                  </a:lnTo>
                  <a:lnTo>
                    <a:pt x="33" y="902"/>
                  </a:lnTo>
                  <a:lnTo>
                    <a:pt x="33" y="897"/>
                  </a:lnTo>
                  <a:lnTo>
                    <a:pt x="33" y="16"/>
                  </a:lnTo>
                  <a:close/>
                </a:path>
              </a:pathLst>
            </a:custGeom>
            <a:solidFill>
              <a:srgbClr val="000000"/>
            </a:solidFill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Rectangle 1558"/>
            <p:cNvSpPr>
              <a:spLocks noChangeArrowheads="1"/>
            </p:cNvSpPr>
            <p:nvPr/>
          </p:nvSpPr>
          <p:spPr bwMode="auto">
            <a:xfrm>
              <a:off x="3140" y="21398"/>
              <a:ext cx="243" cy="37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800" b="1" dirty="0">
                  <a:solidFill>
                    <a:srgbClr val="000000"/>
                  </a:solidFill>
                  <a:latin typeface="Arial" pitchFamily="34" charset="0"/>
                </a:rPr>
                <a:t>82</a:t>
              </a:r>
              <a:endParaRPr lang="de-DE" sz="800" b="1" dirty="0">
                <a:latin typeface="Arial" pitchFamily="34" charset="0"/>
              </a:endParaRPr>
            </a:p>
          </p:txBody>
        </p:sp>
        <p:sp>
          <p:nvSpPr>
            <p:cNvPr id="62" name="Freeform 1559"/>
            <p:cNvSpPr>
              <a:spLocks/>
            </p:cNvSpPr>
            <p:nvPr/>
          </p:nvSpPr>
          <p:spPr bwMode="auto">
            <a:xfrm>
              <a:off x="3297" y="21365"/>
              <a:ext cx="131" cy="16"/>
            </a:xfrm>
            <a:custGeom>
              <a:avLst/>
              <a:gdLst/>
              <a:ahLst/>
              <a:cxnLst>
                <a:cxn ang="0">
                  <a:pos x="247" y="32"/>
                </a:cxn>
                <a:cxn ang="0">
                  <a:pos x="251" y="32"/>
                </a:cxn>
                <a:cxn ang="0">
                  <a:pos x="258" y="28"/>
                </a:cxn>
                <a:cxn ang="0">
                  <a:pos x="263" y="21"/>
                </a:cxn>
                <a:cxn ang="0">
                  <a:pos x="263" y="12"/>
                </a:cxn>
                <a:cxn ang="0">
                  <a:pos x="258" y="5"/>
                </a:cxn>
                <a:cxn ang="0">
                  <a:pos x="251" y="0"/>
                </a:cxn>
                <a:cxn ang="0">
                  <a:pos x="12" y="0"/>
                </a:cxn>
                <a:cxn ang="0">
                  <a:pos x="5" y="5"/>
                </a:cxn>
                <a:cxn ang="0">
                  <a:pos x="0" y="12"/>
                </a:cxn>
                <a:cxn ang="0">
                  <a:pos x="0" y="21"/>
                </a:cxn>
                <a:cxn ang="0">
                  <a:pos x="5" y="28"/>
                </a:cxn>
                <a:cxn ang="0">
                  <a:pos x="12" y="32"/>
                </a:cxn>
                <a:cxn ang="0">
                  <a:pos x="16" y="32"/>
                </a:cxn>
                <a:cxn ang="0">
                  <a:pos x="247" y="32"/>
                </a:cxn>
              </a:cxnLst>
              <a:rect l="0" t="0" r="r" b="b"/>
              <a:pathLst>
                <a:path w="263" h="32">
                  <a:moveTo>
                    <a:pt x="247" y="32"/>
                  </a:moveTo>
                  <a:lnTo>
                    <a:pt x="251" y="32"/>
                  </a:lnTo>
                  <a:lnTo>
                    <a:pt x="258" y="28"/>
                  </a:lnTo>
                  <a:lnTo>
                    <a:pt x="263" y="21"/>
                  </a:lnTo>
                  <a:lnTo>
                    <a:pt x="263" y="12"/>
                  </a:lnTo>
                  <a:lnTo>
                    <a:pt x="258" y="5"/>
                  </a:lnTo>
                  <a:lnTo>
                    <a:pt x="251" y="0"/>
                  </a:lnTo>
                  <a:lnTo>
                    <a:pt x="12" y="0"/>
                  </a:lnTo>
                  <a:lnTo>
                    <a:pt x="5" y="5"/>
                  </a:lnTo>
                  <a:lnTo>
                    <a:pt x="0" y="12"/>
                  </a:lnTo>
                  <a:lnTo>
                    <a:pt x="0" y="21"/>
                  </a:lnTo>
                  <a:lnTo>
                    <a:pt x="5" y="28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247" y="32"/>
                  </a:lnTo>
                  <a:close/>
                </a:path>
              </a:pathLst>
            </a:custGeom>
            <a:solidFill>
              <a:srgbClr val="000000"/>
            </a:solidFill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Freeform 1560"/>
            <p:cNvSpPr>
              <a:spLocks/>
            </p:cNvSpPr>
            <p:nvPr/>
          </p:nvSpPr>
          <p:spPr bwMode="auto">
            <a:xfrm>
              <a:off x="3412" y="21028"/>
              <a:ext cx="16" cy="693"/>
            </a:xfrm>
            <a:custGeom>
              <a:avLst/>
              <a:gdLst/>
              <a:ahLst/>
              <a:cxnLst>
                <a:cxn ang="0">
                  <a:pos x="32" y="16"/>
                </a:cxn>
                <a:cxn ang="0">
                  <a:pos x="32" y="12"/>
                </a:cxn>
                <a:cxn ang="0">
                  <a:pos x="27" y="5"/>
                </a:cxn>
                <a:cxn ang="0">
                  <a:pos x="20" y="0"/>
                </a:cxn>
                <a:cxn ang="0">
                  <a:pos x="11" y="0"/>
                </a:cxn>
                <a:cxn ang="0">
                  <a:pos x="4" y="5"/>
                </a:cxn>
                <a:cxn ang="0">
                  <a:pos x="0" y="12"/>
                </a:cxn>
                <a:cxn ang="0">
                  <a:pos x="0" y="1340"/>
                </a:cxn>
                <a:cxn ang="0">
                  <a:pos x="4" y="1347"/>
                </a:cxn>
                <a:cxn ang="0">
                  <a:pos x="11" y="1352"/>
                </a:cxn>
                <a:cxn ang="0">
                  <a:pos x="20" y="1352"/>
                </a:cxn>
                <a:cxn ang="0">
                  <a:pos x="27" y="1347"/>
                </a:cxn>
                <a:cxn ang="0">
                  <a:pos x="32" y="1340"/>
                </a:cxn>
                <a:cxn ang="0">
                  <a:pos x="32" y="1335"/>
                </a:cxn>
                <a:cxn ang="0">
                  <a:pos x="32" y="16"/>
                </a:cxn>
              </a:cxnLst>
              <a:rect l="0" t="0" r="r" b="b"/>
              <a:pathLst>
                <a:path w="32" h="1352">
                  <a:moveTo>
                    <a:pt x="32" y="16"/>
                  </a:moveTo>
                  <a:lnTo>
                    <a:pt x="32" y="12"/>
                  </a:lnTo>
                  <a:lnTo>
                    <a:pt x="27" y="5"/>
                  </a:lnTo>
                  <a:lnTo>
                    <a:pt x="20" y="0"/>
                  </a:lnTo>
                  <a:lnTo>
                    <a:pt x="11" y="0"/>
                  </a:lnTo>
                  <a:lnTo>
                    <a:pt x="4" y="5"/>
                  </a:lnTo>
                  <a:lnTo>
                    <a:pt x="0" y="12"/>
                  </a:lnTo>
                  <a:lnTo>
                    <a:pt x="0" y="1340"/>
                  </a:lnTo>
                  <a:lnTo>
                    <a:pt x="4" y="1347"/>
                  </a:lnTo>
                  <a:lnTo>
                    <a:pt x="11" y="1352"/>
                  </a:lnTo>
                  <a:lnTo>
                    <a:pt x="20" y="1352"/>
                  </a:lnTo>
                  <a:lnTo>
                    <a:pt x="27" y="1347"/>
                  </a:lnTo>
                  <a:lnTo>
                    <a:pt x="32" y="1340"/>
                  </a:lnTo>
                  <a:lnTo>
                    <a:pt x="32" y="1335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rgbClr val="000000"/>
            </a:solidFill>
            <a:ln w="571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Rectangle 1561"/>
            <p:cNvSpPr>
              <a:spLocks noChangeArrowheads="1"/>
            </p:cNvSpPr>
            <p:nvPr/>
          </p:nvSpPr>
          <p:spPr bwMode="auto">
            <a:xfrm>
              <a:off x="2996" y="21053"/>
              <a:ext cx="243" cy="37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800" b="1">
                  <a:solidFill>
                    <a:srgbClr val="000000"/>
                  </a:solidFill>
                  <a:latin typeface="Arial" pitchFamily="34" charset="0"/>
                </a:rPr>
                <a:t>54</a:t>
              </a:r>
              <a:endParaRPr lang="de-DE" sz="800" b="1">
                <a:latin typeface="Arial" pitchFamily="34" charset="0"/>
              </a:endParaRPr>
            </a:p>
          </p:txBody>
        </p:sp>
        <p:sp>
          <p:nvSpPr>
            <p:cNvPr id="65" name="Freeform 1562"/>
            <p:cNvSpPr>
              <a:spLocks/>
            </p:cNvSpPr>
            <p:nvPr/>
          </p:nvSpPr>
          <p:spPr bwMode="auto">
            <a:xfrm>
              <a:off x="2913" y="20971"/>
              <a:ext cx="400" cy="16"/>
            </a:xfrm>
            <a:custGeom>
              <a:avLst/>
              <a:gdLst/>
              <a:ahLst/>
              <a:cxnLst>
                <a:cxn ang="0">
                  <a:pos x="783" y="33"/>
                </a:cxn>
                <a:cxn ang="0">
                  <a:pos x="788" y="33"/>
                </a:cxn>
                <a:cxn ang="0">
                  <a:pos x="795" y="28"/>
                </a:cxn>
                <a:cxn ang="0">
                  <a:pos x="799" y="21"/>
                </a:cxn>
                <a:cxn ang="0">
                  <a:pos x="799" y="12"/>
                </a:cxn>
                <a:cxn ang="0">
                  <a:pos x="795" y="5"/>
                </a:cxn>
                <a:cxn ang="0">
                  <a:pos x="788" y="0"/>
                </a:cxn>
                <a:cxn ang="0">
                  <a:pos x="11" y="0"/>
                </a:cxn>
                <a:cxn ang="0">
                  <a:pos x="4" y="5"/>
                </a:cxn>
                <a:cxn ang="0">
                  <a:pos x="0" y="12"/>
                </a:cxn>
                <a:cxn ang="0">
                  <a:pos x="0" y="21"/>
                </a:cxn>
                <a:cxn ang="0">
                  <a:pos x="4" y="28"/>
                </a:cxn>
                <a:cxn ang="0">
                  <a:pos x="11" y="33"/>
                </a:cxn>
                <a:cxn ang="0">
                  <a:pos x="16" y="33"/>
                </a:cxn>
                <a:cxn ang="0">
                  <a:pos x="783" y="33"/>
                </a:cxn>
              </a:cxnLst>
              <a:rect l="0" t="0" r="r" b="b"/>
              <a:pathLst>
                <a:path w="799" h="33">
                  <a:moveTo>
                    <a:pt x="783" y="33"/>
                  </a:moveTo>
                  <a:lnTo>
                    <a:pt x="788" y="33"/>
                  </a:lnTo>
                  <a:lnTo>
                    <a:pt x="795" y="28"/>
                  </a:lnTo>
                  <a:lnTo>
                    <a:pt x="799" y="21"/>
                  </a:lnTo>
                  <a:lnTo>
                    <a:pt x="799" y="12"/>
                  </a:lnTo>
                  <a:lnTo>
                    <a:pt x="795" y="5"/>
                  </a:lnTo>
                  <a:lnTo>
                    <a:pt x="788" y="0"/>
                  </a:lnTo>
                  <a:lnTo>
                    <a:pt x="11" y="0"/>
                  </a:lnTo>
                  <a:lnTo>
                    <a:pt x="4" y="5"/>
                  </a:lnTo>
                  <a:lnTo>
                    <a:pt x="0" y="12"/>
                  </a:lnTo>
                  <a:lnTo>
                    <a:pt x="0" y="21"/>
                  </a:lnTo>
                  <a:lnTo>
                    <a:pt x="4" y="28"/>
                  </a:lnTo>
                  <a:lnTo>
                    <a:pt x="11" y="33"/>
                  </a:lnTo>
                  <a:lnTo>
                    <a:pt x="16" y="33"/>
                  </a:lnTo>
                  <a:lnTo>
                    <a:pt x="783" y="33"/>
                  </a:lnTo>
                  <a:close/>
                </a:path>
              </a:pathLst>
            </a:custGeom>
            <a:solidFill>
              <a:srgbClr val="000000"/>
            </a:solidFill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Freeform 1563"/>
            <p:cNvSpPr>
              <a:spLocks/>
            </p:cNvSpPr>
            <p:nvPr/>
          </p:nvSpPr>
          <p:spPr bwMode="auto">
            <a:xfrm>
              <a:off x="3297" y="20577"/>
              <a:ext cx="16" cy="804"/>
            </a:xfrm>
            <a:custGeom>
              <a:avLst/>
              <a:gdLst/>
              <a:ahLst/>
              <a:cxnLst>
                <a:cxn ang="0">
                  <a:pos x="32" y="16"/>
                </a:cxn>
                <a:cxn ang="0">
                  <a:pos x="32" y="11"/>
                </a:cxn>
                <a:cxn ang="0">
                  <a:pos x="28" y="4"/>
                </a:cxn>
                <a:cxn ang="0">
                  <a:pos x="21" y="0"/>
                </a:cxn>
                <a:cxn ang="0">
                  <a:pos x="12" y="0"/>
                </a:cxn>
                <a:cxn ang="0">
                  <a:pos x="5" y="4"/>
                </a:cxn>
                <a:cxn ang="0">
                  <a:pos x="0" y="11"/>
                </a:cxn>
                <a:cxn ang="0">
                  <a:pos x="0" y="1553"/>
                </a:cxn>
                <a:cxn ang="0">
                  <a:pos x="5" y="1560"/>
                </a:cxn>
                <a:cxn ang="0">
                  <a:pos x="12" y="1564"/>
                </a:cxn>
                <a:cxn ang="0">
                  <a:pos x="21" y="1564"/>
                </a:cxn>
                <a:cxn ang="0">
                  <a:pos x="28" y="1560"/>
                </a:cxn>
                <a:cxn ang="0">
                  <a:pos x="32" y="1553"/>
                </a:cxn>
                <a:cxn ang="0">
                  <a:pos x="32" y="1548"/>
                </a:cxn>
                <a:cxn ang="0">
                  <a:pos x="32" y="16"/>
                </a:cxn>
              </a:cxnLst>
              <a:rect l="0" t="0" r="r" b="b"/>
              <a:pathLst>
                <a:path w="32" h="1564">
                  <a:moveTo>
                    <a:pt x="32" y="16"/>
                  </a:moveTo>
                  <a:lnTo>
                    <a:pt x="32" y="11"/>
                  </a:lnTo>
                  <a:lnTo>
                    <a:pt x="28" y="4"/>
                  </a:lnTo>
                  <a:lnTo>
                    <a:pt x="21" y="0"/>
                  </a:lnTo>
                  <a:lnTo>
                    <a:pt x="12" y="0"/>
                  </a:lnTo>
                  <a:lnTo>
                    <a:pt x="5" y="4"/>
                  </a:lnTo>
                  <a:lnTo>
                    <a:pt x="0" y="11"/>
                  </a:lnTo>
                  <a:lnTo>
                    <a:pt x="0" y="1553"/>
                  </a:lnTo>
                  <a:lnTo>
                    <a:pt x="5" y="1560"/>
                  </a:lnTo>
                  <a:lnTo>
                    <a:pt x="12" y="1564"/>
                  </a:lnTo>
                  <a:lnTo>
                    <a:pt x="21" y="1564"/>
                  </a:lnTo>
                  <a:lnTo>
                    <a:pt x="28" y="1560"/>
                  </a:lnTo>
                  <a:lnTo>
                    <a:pt x="32" y="1553"/>
                  </a:lnTo>
                  <a:lnTo>
                    <a:pt x="32" y="1548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rgbClr val="000000"/>
            </a:solidFill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Rectangle 1564"/>
            <p:cNvSpPr>
              <a:spLocks noChangeArrowheads="1"/>
            </p:cNvSpPr>
            <p:nvPr/>
          </p:nvSpPr>
          <p:spPr bwMode="auto">
            <a:xfrm>
              <a:off x="3031" y="20659"/>
              <a:ext cx="243" cy="37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800" b="1">
                  <a:solidFill>
                    <a:srgbClr val="000000"/>
                  </a:solidFill>
                  <a:latin typeface="Arial" pitchFamily="34" charset="0"/>
                </a:rPr>
                <a:t>91</a:t>
              </a:r>
              <a:endParaRPr lang="de-DE" sz="800" b="1">
                <a:latin typeface="Arial" pitchFamily="34" charset="0"/>
              </a:endParaRPr>
            </a:p>
          </p:txBody>
        </p:sp>
        <p:sp>
          <p:nvSpPr>
            <p:cNvPr id="68" name="Freeform 1565"/>
            <p:cNvSpPr>
              <a:spLocks/>
            </p:cNvSpPr>
            <p:nvPr/>
          </p:nvSpPr>
          <p:spPr bwMode="auto">
            <a:xfrm>
              <a:off x="2590" y="20264"/>
              <a:ext cx="339" cy="17"/>
            </a:xfrm>
            <a:custGeom>
              <a:avLst/>
              <a:gdLst/>
              <a:ahLst/>
              <a:cxnLst>
                <a:cxn ang="0">
                  <a:pos x="663" y="33"/>
                </a:cxn>
                <a:cxn ang="0">
                  <a:pos x="667" y="33"/>
                </a:cxn>
                <a:cxn ang="0">
                  <a:pos x="674" y="28"/>
                </a:cxn>
                <a:cxn ang="0">
                  <a:pos x="679" y="21"/>
                </a:cxn>
                <a:cxn ang="0">
                  <a:pos x="679" y="12"/>
                </a:cxn>
                <a:cxn ang="0">
                  <a:pos x="674" y="5"/>
                </a:cxn>
                <a:cxn ang="0">
                  <a:pos x="667" y="0"/>
                </a:cxn>
                <a:cxn ang="0">
                  <a:pos x="12" y="0"/>
                </a:cxn>
                <a:cxn ang="0">
                  <a:pos x="5" y="5"/>
                </a:cxn>
                <a:cxn ang="0">
                  <a:pos x="0" y="12"/>
                </a:cxn>
                <a:cxn ang="0">
                  <a:pos x="0" y="21"/>
                </a:cxn>
                <a:cxn ang="0">
                  <a:pos x="5" y="28"/>
                </a:cxn>
                <a:cxn ang="0">
                  <a:pos x="12" y="33"/>
                </a:cxn>
                <a:cxn ang="0">
                  <a:pos x="16" y="33"/>
                </a:cxn>
                <a:cxn ang="0">
                  <a:pos x="663" y="33"/>
                </a:cxn>
              </a:cxnLst>
              <a:rect l="0" t="0" r="r" b="b"/>
              <a:pathLst>
                <a:path w="679" h="33">
                  <a:moveTo>
                    <a:pt x="663" y="33"/>
                  </a:moveTo>
                  <a:lnTo>
                    <a:pt x="667" y="33"/>
                  </a:lnTo>
                  <a:lnTo>
                    <a:pt x="674" y="28"/>
                  </a:lnTo>
                  <a:lnTo>
                    <a:pt x="679" y="21"/>
                  </a:lnTo>
                  <a:lnTo>
                    <a:pt x="679" y="12"/>
                  </a:lnTo>
                  <a:lnTo>
                    <a:pt x="674" y="5"/>
                  </a:lnTo>
                  <a:lnTo>
                    <a:pt x="667" y="0"/>
                  </a:lnTo>
                  <a:lnTo>
                    <a:pt x="12" y="0"/>
                  </a:lnTo>
                  <a:lnTo>
                    <a:pt x="5" y="5"/>
                  </a:lnTo>
                  <a:lnTo>
                    <a:pt x="0" y="12"/>
                  </a:lnTo>
                  <a:lnTo>
                    <a:pt x="0" y="21"/>
                  </a:lnTo>
                  <a:lnTo>
                    <a:pt x="5" y="28"/>
                  </a:lnTo>
                  <a:lnTo>
                    <a:pt x="12" y="33"/>
                  </a:lnTo>
                  <a:lnTo>
                    <a:pt x="16" y="33"/>
                  </a:lnTo>
                  <a:lnTo>
                    <a:pt x="663" y="33"/>
                  </a:lnTo>
                  <a:close/>
                </a:path>
              </a:pathLst>
            </a:custGeom>
            <a:solidFill>
              <a:srgbClr val="000000"/>
            </a:solidFill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Freeform 1566"/>
            <p:cNvSpPr>
              <a:spLocks/>
            </p:cNvSpPr>
            <p:nvPr/>
          </p:nvSpPr>
          <p:spPr bwMode="auto">
            <a:xfrm>
              <a:off x="2913" y="19560"/>
              <a:ext cx="16" cy="1427"/>
            </a:xfrm>
            <a:custGeom>
              <a:avLst/>
              <a:gdLst/>
              <a:ahLst/>
              <a:cxnLst>
                <a:cxn ang="0">
                  <a:pos x="32" y="17"/>
                </a:cxn>
                <a:cxn ang="0">
                  <a:pos x="32" y="12"/>
                </a:cxn>
                <a:cxn ang="0">
                  <a:pos x="27" y="5"/>
                </a:cxn>
                <a:cxn ang="0">
                  <a:pos x="20" y="0"/>
                </a:cxn>
                <a:cxn ang="0">
                  <a:pos x="11" y="0"/>
                </a:cxn>
                <a:cxn ang="0">
                  <a:pos x="4" y="5"/>
                </a:cxn>
                <a:cxn ang="0">
                  <a:pos x="0" y="12"/>
                </a:cxn>
                <a:cxn ang="0">
                  <a:pos x="0" y="2769"/>
                </a:cxn>
                <a:cxn ang="0">
                  <a:pos x="4" y="2776"/>
                </a:cxn>
                <a:cxn ang="0">
                  <a:pos x="11" y="2781"/>
                </a:cxn>
                <a:cxn ang="0">
                  <a:pos x="20" y="2781"/>
                </a:cxn>
                <a:cxn ang="0">
                  <a:pos x="27" y="2776"/>
                </a:cxn>
                <a:cxn ang="0">
                  <a:pos x="32" y="2769"/>
                </a:cxn>
                <a:cxn ang="0">
                  <a:pos x="32" y="2765"/>
                </a:cxn>
                <a:cxn ang="0">
                  <a:pos x="32" y="17"/>
                </a:cxn>
              </a:cxnLst>
              <a:rect l="0" t="0" r="r" b="b"/>
              <a:pathLst>
                <a:path w="32" h="2781">
                  <a:moveTo>
                    <a:pt x="32" y="17"/>
                  </a:moveTo>
                  <a:lnTo>
                    <a:pt x="32" y="12"/>
                  </a:lnTo>
                  <a:lnTo>
                    <a:pt x="27" y="5"/>
                  </a:lnTo>
                  <a:lnTo>
                    <a:pt x="20" y="0"/>
                  </a:lnTo>
                  <a:lnTo>
                    <a:pt x="11" y="0"/>
                  </a:lnTo>
                  <a:lnTo>
                    <a:pt x="4" y="5"/>
                  </a:lnTo>
                  <a:lnTo>
                    <a:pt x="0" y="12"/>
                  </a:lnTo>
                  <a:lnTo>
                    <a:pt x="0" y="2769"/>
                  </a:lnTo>
                  <a:lnTo>
                    <a:pt x="4" y="2776"/>
                  </a:lnTo>
                  <a:lnTo>
                    <a:pt x="11" y="2781"/>
                  </a:lnTo>
                  <a:lnTo>
                    <a:pt x="20" y="2781"/>
                  </a:lnTo>
                  <a:lnTo>
                    <a:pt x="27" y="2776"/>
                  </a:lnTo>
                  <a:lnTo>
                    <a:pt x="32" y="2769"/>
                  </a:lnTo>
                  <a:lnTo>
                    <a:pt x="32" y="2765"/>
                  </a:lnTo>
                  <a:lnTo>
                    <a:pt x="32" y="17"/>
                  </a:lnTo>
                  <a:close/>
                </a:path>
              </a:pathLst>
            </a:custGeom>
            <a:solidFill>
              <a:srgbClr val="000000"/>
            </a:solidFill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Rectangle 1567"/>
            <p:cNvSpPr>
              <a:spLocks noChangeArrowheads="1"/>
            </p:cNvSpPr>
            <p:nvPr/>
          </p:nvSpPr>
          <p:spPr bwMode="auto">
            <a:xfrm>
              <a:off x="2647" y="19969"/>
              <a:ext cx="243" cy="37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800" b="1">
                  <a:solidFill>
                    <a:srgbClr val="000000"/>
                  </a:solidFill>
                  <a:latin typeface="Arial" pitchFamily="34" charset="0"/>
                </a:rPr>
                <a:t>87</a:t>
              </a:r>
              <a:endParaRPr lang="de-DE" sz="800" b="1">
                <a:latin typeface="Arial" pitchFamily="34" charset="0"/>
              </a:endParaRPr>
            </a:p>
          </p:txBody>
        </p:sp>
        <p:sp>
          <p:nvSpPr>
            <p:cNvPr id="71" name="Freeform 1568"/>
            <p:cNvSpPr>
              <a:spLocks/>
            </p:cNvSpPr>
            <p:nvPr/>
          </p:nvSpPr>
          <p:spPr bwMode="auto">
            <a:xfrm>
              <a:off x="2941" y="22383"/>
              <a:ext cx="160" cy="17"/>
            </a:xfrm>
            <a:custGeom>
              <a:avLst/>
              <a:gdLst/>
              <a:ahLst/>
              <a:cxnLst>
                <a:cxn ang="0">
                  <a:pos x="304" y="32"/>
                </a:cxn>
                <a:cxn ang="0">
                  <a:pos x="309" y="32"/>
                </a:cxn>
                <a:cxn ang="0">
                  <a:pos x="316" y="27"/>
                </a:cxn>
                <a:cxn ang="0">
                  <a:pos x="320" y="21"/>
                </a:cxn>
                <a:cxn ang="0">
                  <a:pos x="320" y="11"/>
                </a:cxn>
                <a:cxn ang="0">
                  <a:pos x="316" y="4"/>
                </a:cxn>
                <a:cxn ang="0">
                  <a:pos x="309" y="0"/>
                </a:cxn>
                <a:cxn ang="0">
                  <a:pos x="11" y="0"/>
                </a:cxn>
                <a:cxn ang="0">
                  <a:pos x="5" y="4"/>
                </a:cxn>
                <a:cxn ang="0">
                  <a:pos x="0" y="11"/>
                </a:cxn>
                <a:cxn ang="0">
                  <a:pos x="0" y="21"/>
                </a:cxn>
                <a:cxn ang="0">
                  <a:pos x="5" y="27"/>
                </a:cxn>
                <a:cxn ang="0">
                  <a:pos x="11" y="32"/>
                </a:cxn>
                <a:cxn ang="0">
                  <a:pos x="16" y="32"/>
                </a:cxn>
                <a:cxn ang="0">
                  <a:pos x="304" y="32"/>
                </a:cxn>
              </a:cxnLst>
              <a:rect l="0" t="0" r="r" b="b"/>
              <a:pathLst>
                <a:path w="320" h="32">
                  <a:moveTo>
                    <a:pt x="304" y="32"/>
                  </a:moveTo>
                  <a:lnTo>
                    <a:pt x="309" y="32"/>
                  </a:lnTo>
                  <a:lnTo>
                    <a:pt x="316" y="27"/>
                  </a:lnTo>
                  <a:lnTo>
                    <a:pt x="320" y="21"/>
                  </a:lnTo>
                  <a:lnTo>
                    <a:pt x="320" y="11"/>
                  </a:lnTo>
                  <a:lnTo>
                    <a:pt x="316" y="4"/>
                  </a:lnTo>
                  <a:lnTo>
                    <a:pt x="309" y="0"/>
                  </a:lnTo>
                  <a:lnTo>
                    <a:pt x="11" y="0"/>
                  </a:lnTo>
                  <a:lnTo>
                    <a:pt x="5" y="4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5" y="27"/>
                  </a:lnTo>
                  <a:lnTo>
                    <a:pt x="11" y="32"/>
                  </a:lnTo>
                  <a:lnTo>
                    <a:pt x="16" y="32"/>
                  </a:lnTo>
                  <a:lnTo>
                    <a:pt x="304" y="32"/>
                  </a:lnTo>
                  <a:close/>
                </a:path>
              </a:pathLst>
            </a:custGeom>
            <a:solidFill>
              <a:srgbClr val="000000"/>
            </a:solidFill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Rectangle 1569"/>
            <p:cNvSpPr>
              <a:spLocks noChangeArrowheads="1"/>
            </p:cNvSpPr>
            <p:nvPr/>
          </p:nvSpPr>
          <p:spPr bwMode="auto">
            <a:xfrm>
              <a:off x="3282" y="22243"/>
              <a:ext cx="4458" cy="39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de-DE" sz="800" b="1" dirty="0" err="1">
                  <a:solidFill>
                    <a:srgbClr val="FF0000"/>
                  </a:solidFill>
                  <a:latin typeface="Arial" pitchFamily="34" charset="0"/>
                </a:rPr>
                <a:t>Brachanthemum</a:t>
              </a:r>
              <a:r>
                <a:rPr lang="de-DE" sz="800" b="1" dirty="0">
                  <a:solidFill>
                    <a:srgbClr val="FF0000"/>
                  </a:solidFill>
                  <a:latin typeface="Arial" pitchFamily="34" charset="0"/>
                </a:rPr>
                <a:t> </a:t>
              </a:r>
              <a:r>
                <a:rPr lang="de-DE" sz="800" b="1" dirty="0" err="1">
                  <a:solidFill>
                    <a:srgbClr val="FF0000"/>
                  </a:solidFill>
                  <a:latin typeface="Arial" pitchFamily="34" charset="0"/>
                </a:rPr>
                <a:t>baranovii</a:t>
              </a:r>
              <a:r>
                <a:rPr lang="de-DE" sz="800" b="1" dirty="0">
                  <a:solidFill>
                    <a:srgbClr val="FF0000"/>
                  </a:solidFill>
                  <a:latin typeface="Arial" pitchFamily="34" charset="0"/>
                </a:rPr>
                <a:t> </a:t>
              </a:r>
              <a:r>
                <a:rPr lang="ru-RU" sz="800" b="1" i="1" dirty="0">
                  <a:solidFill>
                    <a:srgbClr val="FF0000"/>
                  </a:solidFill>
                  <a:latin typeface="Arial" pitchFamily="34" charset="0"/>
                </a:rPr>
                <a:t>клон</a:t>
              </a:r>
              <a:r>
                <a:rPr lang="de-DE" sz="800" b="1" i="1" dirty="0">
                  <a:solidFill>
                    <a:srgbClr val="FF0000"/>
                  </a:solidFill>
                  <a:latin typeface="Arial" pitchFamily="34" charset="0"/>
                </a:rPr>
                <a:t>6</a:t>
              </a:r>
              <a:r>
                <a:rPr lang="de-DE" sz="800" b="1" dirty="0">
                  <a:solidFill>
                    <a:srgbClr val="FF0000"/>
                  </a:solidFill>
                  <a:latin typeface="Arial" pitchFamily="34" charset="0"/>
                </a:rPr>
                <a:t> </a:t>
              </a:r>
            </a:p>
          </p:txBody>
        </p:sp>
        <p:sp>
          <p:nvSpPr>
            <p:cNvPr id="73" name="Freeform 1570"/>
            <p:cNvSpPr>
              <a:spLocks/>
            </p:cNvSpPr>
            <p:nvPr/>
          </p:nvSpPr>
          <p:spPr bwMode="auto">
            <a:xfrm>
              <a:off x="3048" y="22833"/>
              <a:ext cx="263" cy="17"/>
            </a:xfrm>
            <a:custGeom>
              <a:avLst/>
              <a:gdLst/>
              <a:ahLst/>
              <a:cxnLst>
                <a:cxn ang="0">
                  <a:pos x="511" y="32"/>
                </a:cxn>
                <a:cxn ang="0">
                  <a:pos x="515" y="32"/>
                </a:cxn>
                <a:cxn ang="0">
                  <a:pos x="522" y="28"/>
                </a:cxn>
                <a:cxn ang="0">
                  <a:pos x="527" y="21"/>
                </a:cxn>
                <a:cxn ang="0">
                  <a:pos x="527" y="12"/>
                </a:cxn>
                <a:cxn ang="0">
                  <a:pos x="522" y="5"/>
                </a:cxn>
                <a:cxn ang="0">
                  <a:pos x="515" y="0"/>
                </a:cxn>
                <a:cxn ang="0">
                  <a:pos x="12" y="0"/>
                </a:cxn>
                <a:cxn ang="0">
                  <a:pos x="5" y="5"/>
                </a:cxn>
                <a:cxn ang="0">
                  <a:pos x="0" y="12"/>
                </a:cxn>
                <a:cxn ang="0">
                  <a:pos x="0" y="21"/>
                </a:cxn>
                <a:cxn ang="0">
                  <a:pos x="5" y="28"/>
                </a:cxn>
                <a:cxn ang="0">
                  <a:pos x="12" y="32"/>
                </a:cxn>
                <a:cxn ang="0">
                  <a:pos x="16" y="32"/>
                </a:cxn>
                <a:cxn ang="0">
                  <a:pos x="511" y="32"/>
                </a:cxn>
              </a:cxnLst>
              <a:rect l="0" t="0" r="r" b="b"/>
              <a:pathLst>
                <a:path w="527" h="32">
                  <a:moveTo>
                    <a:pt x="511" y="32"/>
                  </a:moveTo>
                  <a:lnTo>
                    <a:pt x="515" y="32"/>
                  </a:lnTo>
                  <a:lnTo>
                    <a:pt x="522" y="28"/>
                  </a:lnTo>
                  <a:lnTo>
                    <a:pt x="527" y="21"/>
                  </a:lnTo>
                  <a:lnTo>
                    <a:pt x="527" y="12"/>
                  </a:lnTo>
                  <a:lnTo>
                    <a:pt x="522" y="5"/>
                  </a:lnTo>
                  <a:lnTo>
                    <a:pt x="515" y="0"/>
                  </a:lnTo>
                  <a:lnTo>
                    <a:pt x="12" y="0"/>
                  </a:lnTo>
                  <a:lnTo>
                    <a:pt x="5" y="5"/>
                  </a:lnTo>
                  <a:lnTo>
                    <a:pt x="0" y="12"/>
                  </a:lnTo>
                  <a:lnTo>
                    <a:pt x="0" y="21"/>
                  </a:lnTo>
                  <a:lnTo>
                    <a:pt x="5" y="28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511" y="32"/>
                  </a:lnTo>
                  <a:close/>
                </a:path>
              </a:pathLst>
            </a:custGeom>
            <a:solidFill>
              <a:srgbClr val="000000"/>
            </a:solidFill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Rectangle 1571"/>
            <p:cNvSpPr>
              <a:spLocks noChangeArrowheads="1"/>
            </p:cNvSpPr>
            <p:nvPr/>
          </p:nvSpPr>
          <p:spPr bwMode="auto">
            <a:xfrm>
              <a:off x="3491" y="22696"/>
              <a:ext cx="3173" cy="39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800" dirty="0" err="1">
                  <a:solidFill>
                    <a:srgbClr val="00B050"/>
                  </a:solidFill>
                  <a:latin typeface="Arial" pitchFamily="34" charset="0"/>
                </a:rPr>
                <a:t>Dendranthema</a:t>
              </a:r>
              <a:r>
                <a:rPr lang="de-DE" sz="800" dirty="0">
                  <a:solidFill>
                    <a:srgbClr val="00B050"/>
                  </a:solidFill>
                  <a:latin typeface="Arial" pitchFamily="34" charset="0"/>
                </a:rPr>
                <a:t> </a:t>
              </a:r>
              <a:r>
                <a:rPr lang="de-DE" sz="800" dirty="0" err="1">
                  <a:solidFill>
                    <a:srgbClr val="00B050"/>
                  </a:solidFill>
                  <a:latin typeface="Arial" pitchFamily="34" charset="0"/>
                </a:rPr>
                <a:t>sinuatum</a:t>
              </a:r>
              <a:r>
                <a:rPr lang="de-DE" sz="800" dirty="0">
                  <a:solidFill>
                    <a:srgbClr val="00B050"/>
                  </a:solidFill>
                  <a:latin typeface="Arial" pitchFamily="34" charset="0"/>
                </a:rPr>
                <a:t> </a:t>
              </a:r>
              <a:r>
                <a:rPr lang="ru-RU" sz="800" i="1" dirty="0">
                  <a:solidFill>
                    <a:srgbClr val="00B050"/>
                  </a:solidFill>
                  <a:latin typeface="Arial" pitchFamily="34" charset="0"/>
                </a:rPr>
                <a:t>клон</a:t>
              </a:r>
              <a:r>
                <a:rPr lang="de-DE" sz="800" i="1" dirty="0">
                  <a:solidFill>
                    <a:srgbClr val="00B050"/>
                  </a:solidFill>
                  <a:latin typeface="Arial" pitchFamily="34" charset="0"/>
                </a:rPr>
                <a:t>4</a:t>
              </a:r>
              <a:r>
                <a:rPr lang="de-DE" sz="800" dirty="0">
                  <a:solidFill>
                    <a:srgbClr val="00B050"/>
                  </a:solidFill>
                  <a:latin typeface="Arial" pitchFamily="34" charset="0"/>
                </a:rPr>
                <a:t> </a:t>
              </a:r>
            </a:p>
          </p:txBody>
        </p:sp>
        <p:sp>
          <p:nvSpPr>
            <p:cNvPr id="75" name="Freeform 1572"/>
            <p:cNvSpPr>
              <a:spLocks/>
            </p:cNvSpPr>
            <p:nvPr/>
          </p:nvSpPr>
          <p:spPr bwMode="auto">
            <a:xfrm>
              <a:off x="3205" y="23285"/>
              <a:ext cx="149" cy="16"/>
            </a:xfrm>
            <a:custGeom>
              <a:avLst/>
              <a:gdLst/>
              <a:ahLst/>
              <a:cxnLst>
                <a:cxn ang="0">
                  <a:pos x="282" y="32"/>
                </a:cxn>
                <a:cxn ang="0">
                  <a:pos x="287" y="32"/>
                </a:cxn>
                <a:cxn ang="0">
                  <a:pos x="294" y="28"/>
                </a:cxn>
                <a:cxn ang="0">
                  <a:pos x="298" y="21"/>
                </a:cxn>
                <a:cxn ang="0">
                  <a:pos x="298" y="12"/>
                </a:cxn>
                <a:cxn ang="0">
                  <a:pos x="294" y="5"/>
                </a:cxn>
                <a:cxn ang="0">
                  <a:pos x="287" y="0"/>
                </a:cxn>
                <a:cxn ang="0">
                  <a:pos x="11" y="0"/>
                </a:cxn>
                <a:cxn ang="0">
                  <a:pos x="4" y="5"/>
                </a:cxn>
                <a:cxn ang="0">
                  <a:pos x="0" y="12"/>
                </a:cxn>
                <a:cxn ang="0">
                  <a:pos x="0" y="21"/>
                </a:cxn>
                <a:cxn ang="0">
                  <a:pos x="4" y="28"/>
                </a:cxn>
                <a:cxn ang="0">
                  <a:pos x="11" y="32"/>
                </a:cxn>
                <a:cxn ang="0">
                  <a:pos x="16" y="32"/>
                </a:cxn>
                <a:cxn ang="0">
                  <a:pos x="282" y="32"/>
                </a:cxn>
              </a:cxnLst>
              <a:rect l="0" t="0" r="r" b="b"/>
              <a:pathLst>
                <a:path w="298" h="32">
                  <a:moveTo>
                    <a:pt x="282" y="32"/>
                  </a:moveTo>
                  <a:lnTo>
                    <a:pt x="287" y="32"/>
                  </a:lnTo>
                  <a:lnTo>
                    <a:pt x="294" y="28"/>
                  </a:lnTo>
                  <a:lnTo>
                    <a:pt x="298" y="21"/>
                  </a:lnTo>
                  <a:lnTo>
                    <a:pt x="298" y="12"/>
                  </a:lnTo>
                  <a:lnTo>
                    <a:pt x="294" y="5"/>
                  </a:lnTo>
                  <a:lnTo>
                    <a:pt x="287" y="0"/>
                  </a:lnTo>
                  <a:lnTo>
                    <a:pt x="11" y="0"/>
                  </a:lnTo>
                  <a:lnTo>
                    <a:pt x="4" y="5"/>
                  </a:lnTo>
                  <a:lnTo>
                    <a:pt x="0" y="12"/>
                  </a:lnTo>
                  <a:lnTo>
                    <a:pt x="0" y="21"/>
                  </a:lnTo>
                  <a:lnTo>
                    <a:pt x="4" y="28"/>
                  </a:lnTo>
                  <a:lnTo>
                    <a:pt x="11" y="32"/>
                  </a:lnTo>
                  <a:lnTo>
                    <a:pt x="16" y="32"/>
                  </a:lnTo>
                  <a:lnTo>
                    <a:pt x="282" y="32"/>
                  </a:lnTo>
                  <a:close/>
                </a:path>
              </a:pathLst>
            </a:custGeom>
            <a:solidFill>
              <a:srgbClr val="000000"/>
            </a:solidFill>
            <a:ln w="571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Rectangle 1573"/>
            <p:cNvSpPr>
              <a:spLocks noChangeArrowheads="1"/>
            </p:cNvSpPr>
            <p:nvPr/>
          </p:nvSpPr>
          <p:spPr bwMode="auto">
            <a:xfrm>
              <a:off x="3536" y="23148"/>
              <a:ext cx="3173" cy="39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800" dirty="0" err="1">
                  <a:solidFill>
                    <a:srgbClr val="00B050"/>
                  </a:solidFill>
                  <a:latin typeface="Arial" pitchFamily="34" charset="0"/>
                </a:rPr>
                <a:t>Dendranthema</a:t>
              </a:r>
              <a:r>
                <a:rPr lang="de-DE" sz="800" dirty="0">
                  <a:solidFill>
                    <a:srgbClr val="00B050"/>
                  </a:solidFill>
                  <a:latin typeface="Arial" pitchFamily="34" charset="0"/>
                </a:rPr>
                <a:t> </a:t>
              </a:r>
              <a:r>
                <a:rPr lang="de-DE" sz="800" dirty="0" err="1">
                  <a:solidFill>
                    <a:srgbClr val="00B050"/>
                  </a:solidFill>
                  <a:latin typeface="Arial" pitchFamily="34" charset="0"/>
                </a:rPr>
                <a:t>sinuatum</a:t>
              </a:r>
              <a:r>
                <a:rPr lang="de-DE" sz="800" dirty="0">
                  <a:solidFill>
                    <a:srgbClr val="00B050"/>
                  </a:solidFill>
                  <a:latin typeface="Arial" pitchFamily="34" charset="0"/>
                </a:rPr>
                <a:t> </a:t>
              </a:r>
              <a:r>
                <a:rPr lang="ru-RU" sz="800" i="1" dirty="0">
                  <a:solidFill>
                    <a:srgbClr val="00B050"/>
                  </a:solidFill>
                  <a:latin typeface="Arial" pitchFamily="34" charset="0"/>
                </a:rPr>
                <a:t>клон</a:t>
              </a:r>
              <a:r>
                <a:rPr lang="de-DE" sz="800" i="1" dirty="0">
                  <a:solidFill>
                    <a:srgbClr val="00B050"/>
                  </a:solidFill>
                  <a:latin typeface="Arial" pitchFamily="34" charset="0"/>
                </a:rPr>
                <a:t>7 </a:t>
              </a:r>
            </a:p>
          </p:txBody>
        </p:sp>
        <p:sp>
          <p:nvSpPr>
            <p:cNvPr id="77" name="Rectangle 1574"/>
            <p:cNvSpPr>
              <a:spLocks noChangeArrowheads="1"/>
            </p:cNvSpPr>
            <p:nvPr/>
          </p:nvSpPr>
          <p:spPr bwMode="auto">
            <a:xfrm>
              <a:off x="3403" y="23599"/>
              <a:ext cx="3173" cy="39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800" dirty="0" err="1">
                  <a:solidFill>
                    <a:srgbClr val="00B050"/>
                  </a:solidFill>
                  <a:latin typeface="Arial" pitchFamily="34" charset="0"/>
                </a:rPr>
                <a:t>Dendranthema</a:t>
              </a:r>
              <a:r>
                <a:rPr lang="de-DE" sz="800" dirty="0">
                  <a:solidFill>
                    <a:srgbClr val="00B050"/>
                  </a:solidFill>
                  <a:latin typeface="Arial" pitchFamily="34" charset="0"/>
                </a:rPr>
                <a:t> </a:t>
              </a:r>
              <a:r>
                <a:rPr lang="de-DE" sz="800" dirty="0" err="1">
                  <a:solidFill>
                    <a:srgbClr val="00B050"/>
                  </a:solidFill>
                  <a:latin typeface="Arial" pitchFamily="34" charset="0"/>
                </a:rPr>
                <a:t>sinuatum</a:t>
              </a:r>
              <a:r>
                <a:rPr lang="de-DE" sz="800" dirty="0">
                  <a:solidFill>
                    <a:srgbClr val="00B050"/>
                  </a:solidFill>
                  <a:latin typeface="Arial" pitchFamily="34" charset="0"/>
                </a:rPr>
                <a:t> </a:t>
              </a:r>
              <a:r>
                <a:rPr lang="ru-RU" sz="800" i="1" dirty="0">
                  <a:solidFill>
                    <a:srgbClr val="00B050"/>
                  </a:solidFill>
                  <a:latin typeface="Arial" pitchFamily="34" charset="0"/>
                </a:rPr>
                <a:t>клон</a:t>
              </a:r>
              <a:r>
                <a:rPr lang="de-DE" sz="800" i="1" dirty="0">
                  <a:solidFill>
                    <a:srgbClr val="00B050"/>
                  </a:solidFill>
                  <a:latin typeface="Arial" pitchFamily="34" charset="0"/>
                </a:rPr>
                <a:t>6</a:t>
              </a:r>
              <a:r>
                <a:rPr lang="de-DE" sz="800" dirty="0">
                  <a:solidFill>
                    <a:srgbClr val="00B050"/>
                  </a:solidFill>
                  <a:latin typeface="Arial" pitchFamily="34" charset="0"/>
                </a:rPr>
                <a:t> </a:t>
              </a:r>
            </a:p>
          </p:txBody>
        </p:sp>
        <p:sp>
          <p:nvSpPr>
            <p:cNvPr id="78" name="Freeform 1575"/>
            <p:cNvSpPr>
              <a:spLocks/>
            </p:cNvSpPr>
            <p:nvPr/>
          </p:nvSpPr>
          <p:spPr bwMode="auto">
            <a:xfrm>
              <a:off x="3205" y="23285"/>
              <a:ext cx="16" cy="468"/>
            </a:xfrm>
            <a:custGeom>
              <a:avLst/>
              <a:gdLst/>
              <a:ahLst/>
              <a:cxnLst>
                <a:cxn ang="0">
                  <a:pos x="32" y="16"/>
                </a:cxn>
                <a:cxn ang="0">
                  <a:pos x="32" y="12"/>
                </a:cxn>
                <a:cxn ang="0">
                  <a:pos x="27" y="5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5"/>
                </a:cxn>
                <a:cxn ang="0">
                  <a:pos x="0" y="12"/>
                </a:cxn>
                <a:cxn ang="0">
                  <a:pos x="0" y="899"/>
                </a:cxn>
                <a:cxn ang="0">
                  <a:pos x="4" y="906"/>
                </a:cxn>
                <a:cxn ang="0">
                  <a:pos x="11" y="911"/>
                </a:cxn>
                <a:cxn ang="0">
                  <a:pos x="21" y="911"/>
                </a:cxn>
                <a:cxn ang="0">
                  <a:pos x="27" y="906"/>
                </a:cxn>
                <a:cxn ang="0">
                  <a:pos x="32" y="899"/>
                </a:cxn>
                <a:cxn ang="0">
                  <a:pos x="32" y="895"/>
                </a:cxn>
                <a:cxn ang="0">
                  <a:pos x="32" y="16"/>
                </a:cxn>
              </a:cxnLst>
              <a:rect l="0" t="0" r="r" b="b"/>
              <a:pathLst>
                <a:path w="32" h="911">
                  <a:moveTo>
                    <a:pt x="32" y="16"/>
                  </a:moveTo>
                  <a:lnTo>
                    <a:pt x="32" y="12"/>
                  </a:lnTo>
                  <a:lnTo>
                    <a:pt x="27" y="5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5"/>
                  </a:lnTo>
                  <a:lnTo>
                    <a:pt x="0" y="12"/>
                  </a:lnTo>
                  <a:lnTo>
                    <a:pt x="0" y="899"/>
                  </a:lnTo>
                  <a:lnTo>
                    <a:pt x="4" y="906"/>
                  </a:lnTo>
                  <a:lnTo>
                    <a:pt x="11" y="911"/>
                  </a:lnTo>
                  <a:lnTo>
                    <a:pt x="21" y="911"/>
                  </a:lnTo>
                  <a:lnTo>
                    <a:pt x="27" y="906"/>
                  </a:lnTo>
                  <a:lnTo>
                    <a:pt x="32" y="899"/>
                  </a:lnTo>
                  <a:lnTo>
                    <a:pt x="32" y="895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rgbClr val="000000"/>
            </a:solidFill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Rectangle 1576"/>
            <p:cNvSpPr>
              <a:spLocks noChangeArrowheads="1"/>
            </p:cNvSpPr>
            <p:nvPr/>
          </p:nvSpPr>
          <p:spPr bwMode="auto">
            <a:xfrm>
              <a:off x="3403" y="24049"/>
              <a:ext cx="4708" cy="39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de-DE" sz="800" b="1" dirty="0" err="1">
                  <a:solidFill>
                    <a:srgbClr val="FF0000"/>
                  </a:solidFill>
                  <a:latin typeface="Arial" pitchFamily="34" charset="0"/>
                </a:rPr>
                <a:t>Brachanthemum</a:t>
              </a:r>
              <a:r>
                <a:rPr lang="de-DE" sz="800" b="1" dirty="0">
                  <a:solidFill>
                    <a:srgbClr val="FF0000"/>
                  </a:solidFill>
                  <a:latin typeface="Arial" pitchFamily="34" charset="0"/>
                </a:rPr>
                <a:t> </a:t>
              </a:r>
              <a:r>
                <a:rPr lang="de-DE" sz="800" b="1" dirty="0" err="1">
                  <a:solidFill>
                    <a:srgbClr val="FF0000"/>
                  </a:solidFill>
                  <a:latin typeface="Arial" pitchFamily="34" charset="0"/>
                </a:rPr>
                <a:t>baranovii</a:t>
              </a:r>
              <a:r>
                <a:rPr lang="de-DE" sz="800" b="1" dirty="0">
                  <a:solidFill>
                    <a:srgbClr val="FF0000"/>
                  </a:solidFill>
                  <a:latin typeface="Arial" pitchFamily="34" charset="0"/>
                </a:rPr>
                <a:t> </a:t>
              </a:r>
              <a:r>
                <a:rPr lang="ru-RU" sz="800" b="1" i="1" dirty="0">
                  <a:solidFill>
                    <a:srgbClr val="FF0000"/>
                  </a:solidFill>
                  <a:latin typeface="Arial" pitchFamily="34" charset="0"/>
                </a:rPr>
                <a:t>клон</a:t>
              </a:r>
              <a:r>
                <a:rPr lang="de-DE" sz="800" b="1" i="1" dirty="0">
                  <a:solidFill>
                    <a:srgbClr val="FF0000"/>
                  </a:solidFill>
                  <a:latin typeface="Arial" pitchFamily="34" charset="0"/>
                </a:rPr>
                <a:t>9 </a:t>
              </a:r>
            </a:p>
          </p:txBody>
        </p:sp>
        <p:sp>
          <p:nvSpPr>
            <p:cNvPr id="80" name="Freeform 1577"/>
            <p:cNvSpPr>
              <a:spLocks/>
            </p:cNvSpPr>
            <p:nvPr/>
          </p:nvSpPr>
          <p:spPr bwMode="auto">
            <a:xfrm>
              <a:off x="3048" y="23849"/>
              <a:ext cx="173" cy="16"/>
            </a:xfrm>
            <a:custGeom>
              <a:avLst/>
              <a:gdLst/>
              <a:ahLst/>
              <a:cxnLst>
                <a:cxn ang="0">
                  <a:pos x="331" y="32"/>
                </a:cxn>
                <a:cxn ang="0">
                  <a:pos x="336" y="32"/>
                </a:cxn>
                <a:cxn ang="0">
                  <a:pos x="342" y="28"/>
                </a:cxn>
                <a:cxn ang="0">
                  <a:pos x="347" y="21"/>
                </a:cxn>
                <a:cxn ang="0">
                  <a:pos x="347" y="11"/>
                </a:cxn>
                <a:cxn ang="0">
                  <a:pos x="342" y="4"/>
                </a:cxn>
                <a:cxn ang="0">
                  <a:pos x="336" y="0"/>
                </a:cxn>
                <a:cxn ang="0">
                  <a:pos x="12" y="0"/>
                </a:cxn>
                <a:cxn ang="0">
                  <a:pos x="5" y="4"/>
                </a:cxn>
                <a:cxn ang="0">
                  <a:pos x="0" y="11"/>
                </a:cxn>
                <a:cxn ang="0">
                  <a:pos x="0" y="21"/>
                </a:cxn>
                <a:cxn ang="0">
                  <a:pos x="5" y="28"/>
                </a:cxn>
                <a:cxn ang="0">
                  <a:pos x="12" y="32"/>
                </a:cxn>
                <a:cxn ang="0">
                  <a:pos x="16" y="32"/>
                </a:cxn>
                <a:cxn ang="0">
                  <a:pos x="331" y="32"/>
                </a:cxn>
              </a:cxnLst>
              <a:rect l="0" t="0" r="r" b="b"/>
              <a:pathLst>
                <a:path w="347" h="32">
                  <a:moveTo>
                    <a:pt x="331" y="32"/>
                  </a:moveTo>
                  <a:lnTo>
                    <a:pt x="336" y="32"/>
                  </a:lnTo>
                  <a:lnTo>
                    <a:pt x="342" y="28"/>
                  </a:lnTo>
                  <a:lnTo>
                    <a:pt x="347" y="21"/>
                  </a:lnTo>
                  <a:lnTo>
                    <a:pt x="347" y="11"/>
                  </a:lnTo>
                  <a:lnTo>
                    <a:pt x="342" y="4"/>
                  </a:lnTo>
                  <a:lnTo>
                    <a:pt x="336" y="0"/>
                  </a:lnTo>
                  <a:lnTo>
                    <a:pt x="12" y="0"/>
                  </a:lnTo>
                  <a:lnTo>
                    <a:pt x="5" y="4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5" y="28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331" y="32"/>
                  </a:lnTo>
                  <a:close/>
                </a:path>
              </a:pathLst>
            </a:custGeom>
            <a:solidFill>
              <a:srgbClr val="000000"/>
            </a:solidFill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Freeform 1578"/>
            <p:cNvSpPr>
              <a:spLocks/>
            </p:cNvSpPr>
            <p:nvPr/>
          </p:nvSpPr>
          <p:spPr bwMode="auto">
            <a:xfrm>
              <a:off x="3205" y="23510"/>
              <a:ext cx="16" cy="694"/>
            </a:xfrm>
            <a:custGeom>
              <a:avLst/>
              <a:gdLst/>
              <a:ahLst/>
              <a:cxnLst>
                <a:cxn ang="0">
                  <a:pos x="32" y="16"/>
                </a:cxn>
                <a:cxn ang="0">
                  <a:pos x="32" y="12"/>
                </a:cxn>
                <a:cxn ang="0">
                  <a:pos x="27" y="5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5"/>
                </a:cxn>
                <a:cxn ang="0">
                  <a:pos x="0" y="12"/>
                </a:cxn>
                <a:cxn ang="0">
                  <a:pos x="0" y="1342"/>
                </a:cxn>
                <a:cxn ang="0">
                  <a:pos x="4" y="1349"/>
                </a:cxn>
                <a:cxn ang="0">
                  <a:pos x="11" y="1354"/>
                </a:cxn>
                <a:cxn ang="0">
                  <a:pos x="21" y="1354"/>
                </a:cxn>
                <a:cxn ang="0">
                  <a:pos x="27" y="1349"/>
                </a:cxn>
                <a:cxn ang="0">
                  <a:pos x="32" y="1342"/>
                </a:cxn>
                <a:cxn ang="0">
                  <a:pos x="32" y="1338"/>
                </a:cxn>
                <a:cxn ang="0">
                  <a:pos x="32" y="16"/>
                </a:cxn>
              </a:cxnLst>
              <a:rect l="0" t="0" r="r" b="b"/>
              <a:pathLst>
                <a:path w="32" h="1354">
                  <a:moveTo>
                    <a:pt x="32" y="16"/>
                  </a:moveTo>
                  <a:lnTo>
                    <a:pt x="32" y="12"/>
                  </a:lnTo>
                  <a:lnTo>
                    <a:pt x="27" y="5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5"/>
                  </a:lnTo>
                  <a:lnTo>
                    <a:pt x="0" y="12"/>
                  </a:lnTo>
                  <a:lnTo>
                    <a:pt x="0" y="1342"/>
                  </a:lnTo>
                  <a:lnTo>
                    <a:pt x="4" y="1349"/>
                  </a:lnTo>
                  <a:lnTo>
                    <a:pt x="11" y="1354"/>
                  </a:lnTo>
                  <a:lnTo>
                    <a:pt x="21" y="1354"/>
                  </a:lnTo>
                  <a:lnTo>
                    <a:pt x="27" y="1349"/>
                  </a:lnTo>
                  <a:lnTo>
                    <a:pt x="32" y="1342"/>
                  </a:lnTo>
                  <a:lnTo>
                    <a:pt x="32" y="1338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rgbClr val="000000"/>
            </a:solidFill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Rectangle 1579"/>
            <p:cNvSpPr>
              <a:spLocks noChangeArrowheads="1"/>
            </p:cNvSpPr>
            <p:nvPr/>
          </p:nvSpPr>
          <p:spPr bwMode="auto">
            <a:xfrm>
              <a:off x="2756" y="23468"/>
              <a:ext cx="243" cy="37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800" b="1">
                  <a:solidFill>
                    <a:srgbClr val="000000"/>
                  </a:solidFill>
                  <a:latin typeface="Arial" pitchFamily="34" charset="0"/>
                </a:rPr>
                <a:t>83</a:t>
              </a:r>
              <a:endParaRPr lang="de-DE" sz="800" b="1">
                <a:latin typeface="Arial" pitchFamily="34" charset="0"/>
              </a:endParaRPr>
            </a:p>
          </p:txBody>
        </p:sp>
        <p:sp>
          <p:nvSpPr>
            <p:cNvPr id="83" name="Freeform 1580"/>
            <p:cNvSpPr>
              <a:spLocks/>
            </p:cNvSpPr>
            <p:nvPr/>
          </p:nvSpPr>
          <p:spPr bwMode="auto">
            <a:xfrm>
              <a:off x="2941" y="23340"/>
              <a:ext cx="123" cy="17"/>
            </a:xfrm>
            <a:custGeom>
              <a:avLst/>
              <a:gdLst/>
              <a:ahLst/>
              <a:cxnLst>
                <a:cxn ang="0">
                  <a:pos x="229" y="33"/>
                </a:cxn>
                <a:cxn ang="0">
                  <a:pos x="234" y="33"/>
                </a:cxn>
                <a:cxn ang="0">
                  <a:pos x="241" y="28"/>
                </a:cxn>
                <a:cxn ang="0">
                  <a:pos x="245" y="21"/>
                </a:cxn>
                <a:cxn ang="0">
                  <a:pos x="245" y="12"/>
                </a:cxn>
                <a:cxn ang="0">
                  <a:pos x="241" y="5"/>
                </a:cxn>
                <a:cxn ang="0">
                  <a:pos x="234" y="0"/>
                </a:cxn>
                <a:cxn ang="0">
                  <a:pos x="11" y="0"/>
                </a:cxn>
                <a:cxn ang="0">
                  <a:pos x="5" y="5"/>
                </a:cxn>
                <a:cxn ang="0">
                  <a:pos x="0" y="12"/>
                </a:cxn>
                <a:cxn ang="0">
                  <a:pos x="0" y="21"/>
                </a:cxn>
                <a:cxn ang="0">
                  <a:pos x="5" y="28"/>
                </a:cxn>
                <a:cxn ang="0">
                  <a:pos x="11" y="33"/>
                </a:cxn>
                <a:cxn ang="0">
                  <a:pos x="16" y="33"/>
                </a:cxn>
                <a:cxn ang="0">
                  <a:pos x="229" y="33"/>
                </a:cxn>
              </a:cxnLst>
              <a:rect l="0" t="0" r="r" b="b"/>
              <a:pathLst>
                <a:path w="245" h="33">
                  <a:moveTo>
                    <a:pt x="229" y="33"/>
                  </a:moveTo>
                  <a:lnTo>
                    <a:pt x="234" y="33"/>
                  </a:lnTo>
                  <a:lnTo>
                    <a:pt x="241" y="28"/>
                  </a:lnTo>
                  <a:lnTo>
                    <a:pt x="245" y="21"/>
                  </a:lnTo>
                  <a:lnTo>
                    <a:pt x="245" y="12"/>
                  </a:lnTo>
                  <a:lnTo>
                    <a:pt x="241" y="5"/>
                  </a:lnTo>
                  <a:lnTo>
                    <a:pt x="234" y="0"/>
                  </a:lnTo>
                  <a:lnTo>
                    <a:pt x="11" y="0"/>
                  </a:lnTo>
                  <a:lnTo>
                    <a:pt x="5" y="5"/>
                  </a:lnTo>
                  <a:lnTo>
                    <a:pt x="0" y="12"/>
                  </a:lnTo>
                  <a:lnTo>
                    <a:pt x="0" y="21"/>
                  </a:lnTo>
                  <a:lnTo>
                    <a:pt x="5" y="28"/>
                  </a:lnTo>
                  <a:lnTo>
                    <a:pt x="11" y="33"/>
                  </a:lnTo>
                  <a:lnTo>
                    <a:pt x="16" y="33"/>
                  </a:lnTo>
                  <a:lnTo>
                    <a:pt x="229" y="33"/>
                  </a:lnTo>
                  <a:close/>
                </a:path>
              </a:pathLst>
            </a:custGeom>
            <a:solidFill>
              <a:srgbClr val="000000"/>
            </a:solidFill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Freeform 1581"/>
            <p:cNvSpPr>
              <a:spLocks/>
            </p:cNvSpPr>
            <p:nvPr/>
          </p:nvSpPr>
          <p:spPr bwMode="auto">
            <a:xfrm>
              <a:off x="3048" y="22833"/>
              <a:ext cx="16" cy="1032"/>
            </a:xfrm>
            <a:custGeom>
              <a:avLst/>
              <a:gdLst/>
              <a:ahLst/>
              <a:cxnLst>
                <a:cxn ang="0">
                  <a:pos x="32" y="16"/>
                </a:cxn>
                <a:cxn ang="0">
                  <a:pos x="32" y="12"/>
                </a:cxn>
                <a:cxn ang="0">
                  <a:pos x="28" y="5"/>
                </a:cxn>
                <a:cxn ang="0">
                  <a:pos x="21" y="0"/>
                </a:cxn>
                <a:cxn ang="0">
                  <a:pos x="12" y="0"/>
                </a:cxn>
                <a:cxn ang="0">
                  <a:pos x="5" y="5"/>
                </a:cxn>
                <a:cxn ang="0">
                  <a:pos x="0" y="12"/>
                </a:cxn>
                <a:cxn ang="0">
                  <a:pos x="0" y="1999"/>
                </a:cxn>
                <a:cxn ang="0">
                  <a:pos x="5" y="2006"/>
                </a:cxn>
                <a:cxn ang="0">
                  <a:pos x="12" y="2010"/>
                </a:cxn>
                <a:cxn ang="0">
                  <a:pos x="21" y="2010"/>
                </a:cxn>
                <a:cxn ang="0">
                  <a:pos x="28" y="2006"/>
                </a:cxn>
                <a:cxn ang="0">
                  <a:pos x="32" y="1999"/>
                </a:cxn>
                <a:cxn ang="0">
                  <a:pos x="32" y="1994"/>
                </a:cxn>
                <a:cxn ang="0">
                  <a:pos x="32" y="16"/>
                </a:cxn>
              </a:cxnLst>
              <a:rect l="0" t="0" r="r" b="b"/>
              <a:pathLst>
                <a:path w="32" h="2010">
                  <a:moveTo>
                    <a:pt x="32" y="16"/>
                  </a:moveTo>
                  <a:lnTo>
                    <a:pt x="32" y="12"/>
                  </a:lnTo>
                  <a:lnTo>
                    <a:pt x="28" y="5"/>
                  </a:lnTo>
                  <a:lnTo>
                    <a:pt x="21" y="0"/>
                  </a:lnTo>
                  <a:lnTo>
                    <a:pt x="12" y="0"/>
                  </a:lnTo>
                  <a:lnTo>
                    <a:pt x="5" y="5"/>
                  </a:lnTo>
                  <a:lnTo>
                    <a:pt x="0" y="12"/>
                  </a:lnTo>
                  <a:lnTo>
                    <a:pt x="0" y="1999"/>
                  </a:lnTo>
                  <a:lnTo>
                    <a:pt x="5" y="2006"/>
                  </a:lnTo>
                  <a:lnTo>
                    <a:pt x="12" y="2010"/>
                  </a:lnTo>
                  <a:lnTo>
                    <a:pt x="21" y="2010"/>
                  </a:lnTo>
                  <a:lnTo>
                    <a:pt x="28" y="2006"/>
                  </a:lnTo>
                  <a:lnTo>
                    <a:pt x="32" y="1999"/>
                  </a:lnTo>
                  <a:lnTo>
                    <a:pt x="32" y="1994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rgbClr val="000000"/>
            </a:solidFill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Rectangle 1582"/>
            <p:cNvSpPr>
              <a:spLocks noChangeArrowheads="1"/>
            </p:cNvSpPr>
            <p:nvPr/>
          </p:nvSpPr>
          <p:spPr bwMode="auto">
            <a:xfrm>
              <a:off x="2631" y="23048"/>
              <a:ext cx="243" cy="37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800" b="1" dirty="0">
                  <a:solidFill>
                    <a:srgbClr val="000000"/>
                  </a:solidFill>
                  <a:latin typeface="Arial" pitchFamily="34" charset="0"/>
                </a:rPr>
                <a:t>61</a:t>
              </a:r>
              <a:endParaRPr lang="de-DE" sz="800" b="1" dirty="0">
                <a:latin typeface="Arial" pitchFamily="34" charset="0"/>
              </a:endParaRPr>
            </a:p>
          </p:txBody>
        </p:sp>
        <p:sp>
          <p:nvSpPr>
            <p:cNvPr id="86" name="Freeform 1583"/>
            <p:cNvSpPr>
              <a:spLocks/>
            </p:cNvSpPr>
            <p:nvPr/>
          </p:nvSpPr>
          <p:spPr bwMode="auto">
            <a:xfrm>
              <a:off x="2590" y="22861"/>
              <a:ext cx="367" cy="16"/>
            </a:xfrm>
            <a:custGeom>
              <a:avLst/>
              <a:gdLst/>
              <a:ahLst/>
              <a:cxnLst>
                <a:cxn ang="0">
                  <a:pos x="718" y="33"/>
                </a:cxn>
                <a:cxn ang="0">
                  <a:pos x="723" y="33"/>
                </a:cxn>
                <a:cxn ang="0">
                  <a:pos x="730" y="28"/>
                </a:cxn>
                <a:cxn ang="0">
                  <a:pos x="734" y="21"/>
                </a:cxn>
                <a:cxn ang="0">
                  <a:pos x="734" y="12"/>
                </a:cxn>
                <a:cxn ang="0">
                  <a:pos x="730" y="5"/>
                </a:cxn>
                <a:cxn ang="0">
                  <a:pos x="723" y="0"/>
                </a:cxn>
                <a:cxn ang="0">
                  <a:pos x="12" y="0"/>
                </a:cxn>
                <a:cxn ang="0">
                  <a:pos x="5" y="5"/>
                </a:cxn>
                <a:cxn ang="0">
                  <a:pos x="0" y="12"/>
                </a:cxn>
                <a:cxn ang="0">
                  <a:pos x="0" y="21"/>
                </a:cxn>
                <a:cxn ang="0">
                  <a:pos x="5" y="28"/>
                </a:cxn>
                <a:cxn ang="0">
                  <a:pos x="12" y="33"/>
                </a:cxn>
                <a:cxn ang="0">
                  <a:pos x="16" y="33"/>
                </a:cxn>
                <a:cxn ang="0">
                  <a:pos x="718" y="33"/>
                </a:cxn>
              </a:cxnLst>
              <a:rect l="0" t="0" r="r" b="b"/>
              <a:pathLst>
                <a:path w="734" h="33">
                  <a:moveTo>
                    <a:pt x="718" y="33"/>
                  </a:moveTo>
                  <a:lnTo>
                    <a:pt x="723" y="33"/>
                  </a:lnTo>
                  <a:lnTo>
                    <a:pt x="730" y="28"/>
                  </a:lnTo>
                  <a:lnTo>
                    <a:pt x="734" y="21"/>
                  </a:lnTo>
                  <a:lnTo>
                    <a:pt x="734" y="12"/>
                  </a:lnTo>
                  <a:lnTo>
                    <a:pt x="730" y="5"/>
                  </a:lnTo>
                  <a:lnTo>
                    <a:pt x="723" y="0"/>
                  </a:lnTo>
                  <a:lnTo>
                    <a:pt x="12" y="0"/>
                  </a:lnTo>
                  <a:lnTo>
                    <a:pt x="5" y="5"/>
                  </a:lnTo>
                  <a:lnTo>
                    <a:pt x="0" y="12"/>
                  </a:lnTo>
                  <a:lnTo>
                    <a:pt x="0" y="21"/>
                  </a:lnTo>
                  <a:lnTo>
                    <a:pt x="5" y="28"/>
                  </a:lnTo>
                  <a:lnTo>
                    <a:pt x="12" y="33"/>
                  </a:lnTo>
                  <a:lnTo>
                    <a:pt x="16" y="33"/>
                  </a:lnTo>
                  <a:lnTo>
                    <a:pt x="718" y="33"/>
                  </a:lnTo>
                  <a:close/>
                </a:path>
              </a:pathLst>
            </a:custGeom>
            <a:solidFill>
              <a:srgbClr val="000000"/>
            </a:solidFill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Freeform 1584"/>
            <p:cNvSpPr>
              <a:spLocks/>
            </p:cNvSpPr>
            <p:nvPr/>
          </p:nvSpPr>
          <p:spPr bwMode="auto">
            <a:xfrm>
              <a:off x="2941" y="22383"/>
              <a:ext cx="16" cy="974"/>
            </a:xfrm>
            <a:custGeom>
              <a:avLst/>
              <a:gdLst/>
              <a:ahLst/>
              <a:cxnLst>
                <a:cxn ang="0">
                  <a:pos x="32" y="16"/>
                </a:cxn>
                <a:cxn ang="0">
                  <a:pos x="32" y="11"/>
                </a:cxn>
                <a:cxn ang="0">
                  <a:pos x="28" y="4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5" y="4"/>
                </a:cxn>
                <a:cxn ang="0">
                  <a:pos x="0" y="11"/>
                </a:cxn>
                <a:cxn ang="0">
                  <a:pos x="0" y="1884"/>
                </a:cxn>
                <a:cxn ang="0">
                  <a:pos x="5" y="1891"/>
                </a:cxn>
                <a:cxn ang="0">
                  <a:pos x="11" y="1896"/>
                </a:cxn>
                <a:cxn ang="0">
                  <a:pos x="21" y="1896"/>
                </a:cxn>
                <a:cxn ang="0">
                  <a:pos x="28" y="1891"/>
                </a:cxn>
                <a:cxn ang="0">
                  <a:pos x="32" y="1884"/>
                </a:cxn>
                <a:cxn ang="0">
                  <a:pos x="32" y="1879"/>
                </a:cxn>
                <a:cxn ang="0">
                  <a:pos x="32" y="16"/>
                </a:cxn>
              </a:cxnLst>
              <a:rect l="0" t="0" r="r" b="b"/>
              <a:pathLst>
                <a:path w="32" h="1896">
                  <a:moveTo>
                    <a:pt x="32" y="16"/>
                  </a:moveTo>
                  <a:lnTo>
                    <a:pt x="32" y="11"/>
                  </a:lnTo>
                  <a:lnTo>
                    <a:pt x="28" y="4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5" y="4"/>
                  </a:lnTo>
                  <a:lnTo>
                    <a:pt x="0" y="11"/>
                  </a:lnTo>
                  <a:lnTo>
                    <a:pt x="0" y="1884"/>
                  </a:lnTo>
                  <a:lnTo>
                    <a:pt x="5" y="1891"/>
                  </a:lnTo>
                  <a:lnTo>
                    <a:pt x="11" y="1896"/>
                  </a:lnTo>
                  <a:lnTo>
                    <a:pt x="21" y="1896"/>
                  </a:lnTo>
                  <a:lnTo>
                    <a:pt x="28" y="1891"/>
                  </a:lnTo>
                  <a:lnTo>
                    <a:pt x="32" y="1884"/>
                  </a:lnTo>
                  <a:lnTo>
                    <a:pt x="32" y="1879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rgbClr val="000000"/>
            </a:solidFill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Rectangle 1585"/>
            <p:cNvSpPr>
              <a:spLocks noChangeArrowheads="1"/>
            </p:cNvSpPr>
            <p:nvPr/>
          </p:nvSpPr>
          <p:spPr bwMode="auto">
            <a:xfrm>
              <a:off x="2629" y="22531"/>
              <a:ext cx="243" cy="37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800" b="1" dirty="0">
                  <a:solidFill>
                    <a:srgbClr val="000000"/>
                  </a:solidFill>
                  <a:latin typeface="Arial" pitchFamily="34" charset="0"/>
                </a:rPr>
                <a:t>92</a:t>
              </a:r>
              <a:endParaRPr lang="de-DE" sz="800" b="1" dirty="0">
                <a:latin typeface="Arial" pitchFamily="34" charset="0"/>
              </a:endParaRPr>
            </a:p>
          </p:txBody>
        </p:sp>
        <p:sp>
          <p:nvSpPr>
            <p:cNvPr id="89" name="Freeform 1586"/>
            <p:cNvSpPr>
              <a:spLocks/>
            </p:cNvSpPr>
            <p:nvPr/>
          </p:nvSpPr>
          <p:spPr bwMode="auto">
            <a:xfrm>
              <a:off x="2590" y="20264"/>
              <a:ext cx="16" cy="2613"/>
            </a:xfrm>
            <a:custGeom>
              <a:avLst/>
              <a:gdLst/>
              <a:ahLst/>
              <a:cxnLst>
                <a:cxn ang="0">
                  <a:pos x="32" y="17"/>
                </a:cxn>
                <a:cxn ang="0">
                  <a:pos x="32" y="12"/>
                </a:cxn>
                <a:cxn ang="0">
                  <a:pos x="28" y="5"/>
                </a:cxn>
                <a:cxn ang="0">
                  <a:pos x="21" y="0"/>
                </a:cxn>
                <a:cxn ang="0">
                  <a:pos x="12" y="0"/>
                </a:cxn>
                <a:cxn ang="0">
                  <a:pos x="5" y="5"/>
                </a:cxn>
                <a:cxn ang="0">
                  <a:pos x="0" y="12"/>
                </a:cxn>
                <a:cxn ang="0">
                  <a:pos x="0" y="5079"/>
                </a:cxn>
                <a:cxn ang="0">
                  <a:pos x="5" y="5086"/>
                </a:cxn>
                <a:cxn ang="0">
                  <a:pos x="12" y="5091"/>
                </a:cxn>
                <a:cxn ang="0">
                  <a:pos x="21" y="5091"/>
                </a:cxn>
                <a:cxn ang="0">
                  <a:pos x="28" y="5086"/>
                </a:cxn>
                <a:cxn ang="0">
                  <a:pos x="32" y="5079"/>
                </a:cxn>
                <a:cxn ang="0">
                  <a:pos x="32" y="5074"/>
                </a:cxn>
                <a:cxn ang="0">
                  <a:pos x="32" y="17"/>
                </a:cxn>
              </a:cxnLst>
              <a:rect l="0" t="0" r="r" b="b"/>
              <a:pathLst>
                <a:path w="32" h="5091">
                  <a:moveTo>
                    <a:pt x="32" y="17"/>
                  </a:moveTo>
                  <a:lnTo>
                    <a:pt x="32" y="12"/>
                  </a:lnTo>
                  <a:lnTo>
                    <a:pt x="28" y="5"/>
                  </a:lnTo>
                  <a:lnTo>
                    <a:pt x="21" y="0"/>
                  </a:lnTo>
                  <a:lnTo>
                    <a:pt x="12" y="0"/>
                  </a:lnTo>
                  <a:lnTo>
                    <a:pt x="5" y="5"/>
                  </a:lnTo>
                  <a:lnTo>
                    <a:pt x="0" y="12"/>
                  </a:lnTo>
                  <a:lnTo>
                    <a:pt x="0" y="5079"/>
                  </a:lnTo>
                  <a:lnTo>
                    <a:pt x="5" y="5086"/>
                  </a:lnTo>
                  <a:lnTo>
                    <a:pt x="12" y="5091"/>
                  </a:lnTo>
                  <a:lnTo>
                    <a:pt x="21" y="5091"/>
                  </a:lnTo>
                  <a:lnTo>
                    <a:pt x="28" y="5086"/>
                  </a:lnTo>
                  <a:lnTo>
                    <a:pt x="32" y="5079"/>
                  </a:lnTo>
                  <a:lnTo>
                    <a:pt x="32" y="5074"/>
                  </a:lnTo>
                  <a:lnTo>
                    <a:pt x="32" y="17"/>
                  </a:lnTo>
                  <a:close/>
                </a:path>
              </a:pathLst>
            </a:custGeom>
            <a:solidFill>
              <a:srgbClr val="000000"/>
            </a:solidFill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Freeform 1587"/>
            <p:cNvSpPr>
              <a:spLocks/>
            </p:cNvSpPr>
            <p:nvPr/>
          </p:nvSpPr>
          <p:spPr bwMode="auto">
            <a:xfrm>
              <a:off x="1728" y="18750"/>
              <a:ext cx="16" cy="2805"/>
            </a:xfrm>
            <a:custGeom>
              <a:avLst/>
              <a:gdLst/>
              <a:ahLst/>
              <a:cxnLst>
                <a:cxn ang="0">
                  <a:pos x="32" y="16"/>
                </a:cxn>
                <a:cxn ang="0">
                  <a:pos x="32" y="11"/>
                </a:cxn>
                <a:cxn ang="0">
                  <a:pos x="28" y="4"/>
                </a:cxn>
                <a:cxn ang="0">
                  <a:pos x="21" y="0"/>
                </a:cxn>
                <a:cxn ang="0">
                  <a:pos x="12" y="0"/>
                </a:cxn>
                <a:cxn ang="0">
                  <a:pos x="5" y="4"/>
                </a:cxn>
                <a:cxn ang="0">
                  <a:pos x="0" y="11"/>
                </a:cxn>
                <a:cxn ang="0">
                  <a:pos x="0" y="5453"/>
                </a:cxn>
                <a:cxn ang="0">
                  <a:pos x="5" y="5460"/>
                </a:cxn>
                <a:cxn ang="0">
                  <a:pos x="12" y="5465"/>
                </a:cxn>
                <a:cxn ang="0">
                  <a:pos x="21" y="5465"/>
                </a:cxn>
                <a:cxn ang="0">
                  <a:pos x="28" y="5460"/>
                </a:cxn>
                <a:cxn ang="0">
                  <a:pos x="32" y="5453"/>
                </a:cxn>
                <a:cxn ang="0">
                  <a:pos x="32" y="5448"/>
                </a:cxn>
                <a:cxn ang="0">
                  <a:pos x="32" y="16"/>
                </a:cxn>
              </a:cxnLst>
              <a:rect l="0" t="0" r="r" b="b"/>
              <a:pathLst>
                <a:path w="32" h="5465">
                  <a:moveTo>
                    <a:pt x="32" y="16"/>
                  </a:moveTo>
                  <a:lnTo>
                    <a:pt x="32" y="11"/>
                  </a:lnTo>
                  <a:lnTo>
                    <a:pt x="28" y="4"/>
                  </a:lnTo>
                  <a:lnTo>
                    <a:pt x="21" y="0"/>
                  </a:lnTo>
                  <a:lnTo>
                    <a:pt x="12" y="0"/>
                  </a:lnTo>
                  <a:lnTo>
                    <a:pt x="5" y="4"/>
                  </a:lnTo>
                  <a:lnTo>
                    <a:pt x="0" y="11"/>
                  </a:lnTo>
                  <a:lnTo>
                    <a:pt x="0" y="5453"/>
                  </a:lnTo>
                  <a:lnTo>
                    <a:pt x="5" y="5460"/>
                  </a:lnTo>
                  <a:lnTo>
                    <a:pt x="12" y="5465"/>
                  </a:lnTo>
                  <a:lnTo>
                    <a:pt x="21" y="5465"/>
                  </a:lnTo>
                  <a:lnTo>
                    <a:pt x="28" y="5460"/>
                  </a:lnTo>
                  <a:lnTo>
                    <a:pt x="32" y="5453"/>
                  </a:lnTo>
                  <a:lnTo>
                    <a:pt x="32" y="5448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rgbClr val="000000"/>
            </a:solidFill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Rectangle 1588"/>
            <p:cNvSpPr>
              <a:spLocks noChangeArrowheads="1"/>
            </p:cNvSpPr>
            <p:nvPr/>
          </p:nvSpPr>
          <p:spPr bwMode="auto">
            <a:xfrm>
              <a:off x="2029" y="21201"/>
              <a:ext cx="243" cy="37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800" b="1" dirty="0">
                  <a:solidFill>
                    <a:srgbClr val="000000"/>
                  </a:solidFill>
                  <a:latin typeface="Arial" pitchFamily="34" charset="0"/>
                </a:rPr>
                <a:t>92</a:t>
              </a:r>
              <a:endParaRPr lang="de-DE" sz="800" b="1" dirty="0">
                <a:latin typeface="Arial" pitchFamily="34" charset="0"/>
              </a:endParaRPr>
            </a:p>
          </p:txBody>
        </p:sp>
        <p:sp>
          <p:nvSpPr>
            <p:cNvPr id="92" name="Freeform 1589"/>
            <p:cNvSpPr>
              <a:spLocks/>
            </p:cNvSpPr>
            <p:nvPr/>
          </p:nvSpPr>
          <p:spPr bwMode="auto">
            <a:xfrm>
              <a:off x="1728" y="21534"/>
              <a:ext cx="876" cy="17"/>
            </a:xfrm>
            <a:custGeom>
              <a:avLst/>
              <a:gdLst/>
              <a:ahLst/>
              <a:cxnLst>
                <a:cxn ang="0">
                  <a:pos x="1737" y="32"/>
                </a:cxn>
                <a:cxn ang="0">
                  <a:pos x="1741" y="32"/>
                </a:cxn>
                <a:cxn ang="0">
                  <a:pos x="1748" y="28"/>
                </a:cxn>
                <a:cxn ang="0">
                  <a:pos x="1753" y="21"/>
                </a:cxn>
                <a:cxn ang="0">
                  <a:pos x="1753" y="12"/>
                </a:cxn>
                <a:cxn ang="0">
                  <a:pos x="1748" y="5"/>
                </a:cxn>
                <a:cxn ang="0">
                  <a:pos x="1741" y="0"/>
                </a:cxn>
                <a:cxn ang="0">
                  <a:pos x="12" y="0"/>
                </a:cxn>
                <a:cxn ang="0">
                  <a:pos x="5" y="5"/>
                </a:cxn>
                <a:cxn ang="0">
                  <a:pos x="0" y="12"/>
                </a:cxn>
                <a:cxn ang="0">
                  <a:pos x="0" y="21"/>
                </a:cxn>
                <a:cxn ang="0">
                  <a:pos x="5" y="28"/>
                </a:cxn>
                <a:cxn ang="0">
                  <a:pos x="12" y="32"/>
                </a:cxn>
                <a:cxn ang="0">
                  <a:pos x="16" y="32"/>
                </a:cxn>
                <a:cxn ang="0">
                  <a:pos x="1737" y="32"/>
                </a:cxn>
              </a:cxnLst>
              <a:rect l="0" t="0" r="r" b="b"/>
              <a:pathLst>
                <a:path w="1753" h="32">
                  <a:moveTo>
                    <a:pt x="1737" y="32"/>
                  </a:moveTo>
                  <a:lnTo>
                    <a:pt x="1741" y="32"/>
                  </a:lnTo>
                  <a:lnTo>
                    <a:pt x="1748" y="28"/>
                  </a:lnTo>
                  <a:lnTo>
                    <a:pt x="1753" y="21"/>
                  </a:lnTo>
                  <a:lnTo>
                    <a:pt x="1753" y="12"/>
                  </a:lnTo>
                  <a:lnTo>
                    <a:pt x="1748" y="5"/>
                  </a:lnTo>
                  <a:lnTo>
                    <a:pt x="1741" y="0"/>
                  </a:lnTo>
                  <a:lnTo>
                    <a:pt x="12" y="0"/>
                  </a:lnTo>
                  <a:lnTo>
                    <a:pt x="5" y="5"/>
                  </a:lnTo>
                  <a:lnTo>
                    <a:pt x="0" y="12"/>
                  </a:lnTo>
                  <a:lnTo>
                    <a:pt x="0" y="21"/>
                  </a:lnTo>
                  <a:lnTo>
                    <a:pt x="5" y="28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1737" y="32"/>
                  </a:lnTo>
                  <a:close/>
                </a:path>
              </a:pathLst>
            </a:custGeom>
            <a:solidFill>
              <a:srgbClr val="000000"/>
            </a:solidFill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3" name="Textfeld 92"/>
          <p:cNvSpPr txBox="1"/>
          <p:nvPr/>
        </p:nvSpPr>
        <p:spPr>
          <a:xfrm>
            <a:off x="4371972" y="12473030"/>
            <a:ext cx="3786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800" dirty="0" smtClean="0">
                <a:latin typeface="Arial" pitchFamily="34" charset="0"/>
                <a:cs typeface="Arial" pitchFamily="34" charset="0"/>
              </a:rPr>
              <a:t>Дендрограмма сравнения клонированных фрагментов 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ITS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>показывает, что </a:t>
            </a:r>
            <a:r>
              <a:rPr lang="de-DE" sz="800" dirty="0" smtClean="0">
                <a:latin typeface="Arial" pitchFamily="34" charset="0"/>
                <a:cs typeface="Arial" pitchFamily="34" charset="0"/>
              </a:rPr>
              <a:t>ITS </a:t>
            </a:r>
            <a:r>
              <a:rPr lang="de-DE" sz="800" i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ru-RU" sz="80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800" i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de-DE" sz="800" i="1" dirty="0" err="1" smtClean="0">
                <a:latin typeface="Arial" pitchFamily="34" charset="0"/>
                <a:cs typeface="Arial" pitchFamily="34" charset="0"/>
              </a:rPr>
              <a:t>aranovii</a:t>
            </a:r>
            <a:r>
              <a:rPr lang="ru-RU" sz="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>содержат 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ITS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>-фрагменты от обоих родителей.</a:t>
            </a:r>
            <a:endParaRPr lang="ru-RU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Textfeld 93"/>
          <p:cNvSpPr txBox="1"/>
          <p:nvPr/>
        </p:nvSpPr>
        <p:spPr>
          <a:xfrm>
            <a:off x="7300930" y="10687080"/>
            <a:ext cx="20717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cs typeface="Times New Roman" pitchFamily="18" charset="0"/>
              </a:rPr>
              <a:t>Метод: </a:t>
            </a:r>
            <a:r>
              <a:rPr lang="ru-RU" sz="1000" dirty="0" smtClean="0">
                <a:cs typeface="Times New Roman" pitchFamily="18" charset="0"/>
              </a:rPr>
              <a:t>Проведена </a:t>
            </a:r>
            <a:r>
              <a:rPr lang="ru-RU" sz="1000" dirty="0" smtClean="0">
                <a:cs typeface="Times New Roman" pitchFamily="18" charset="0"/>
              </a:rPr>
              <a:t>расшифровка и сравнительный анализ участков ядерной (</a:t>
            </a:r>
            <a:r>
              <a:rPr lang="en-US" sz="1000" dirty="0" smtClean="0">
                <a:cs typeface="Times New Roman" pitchFamily="18" charset="0"/>
              </a:rPr>
              <a:t>ITS</a:t>
            </a:r>
            <a:r>
              <a:rPr lang="ru-RU" sz="1000" dirty="0" smtClean="0">
                <a:cs typeface="Times New Roman" pitchFamily="18" charset="0"/>
              </a:rPr>
              <a:t>) и хлоропластной (</a:t>
            </a:r>
            <a:r>
              <a:rPr lang="en-US" sz="1000" dirty="0" err="1" smtClean="0">
                <a:cs typeface="Times New Roman" pitchFamily="18" charset="0"/>
              </a:rPr>
              <a:t>trnL</a:t>
            </a:r>
            <a:r>
              <a:rPr lang="ru-RU" sz="1000" dirty="0" smtClean="0">
                <a:cs typeface="Times New Roman" pitchFamily="18" charset="0"/>
              </a:rPr>
              <a:t>-интрон) ДНК изучаемых, а также родственных им, видов. Для установления гибридного происхождения использовался метод клонирования ITS-фрагментов</a:t>
            </a:r>
            <a:endParaRPr lang="de-DE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653</Words>
  <Application>Microsoft Office PowerPoint</Application>
  <PresentationFormat>A3 Papier (297x420 mm)</PresentationFormat>
  <Paragraphs>100</Paragraphs>
  <Slides>1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3" baseType="lpstr">
      <vt:lpstr>Larissa-Design</vt:lpstr>
      <vt:lpstr>Adobe Photoshop Image</vt:lpstr>
      <vt:lpstr>Комплексное исследование генетических ресурсов флоры юга Западной Сибири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Комплексное исследование генетических ресурсов флоры юга Западной Сибири</dc:title>
  <dc:creator>Friesen</dc:creator>
  <cp:lastModifiedBy>Friesen</cp:lastModifiedBy>
  <cp:revision>54</cp:revision>
  <dcterms:created xsi:type="dcterms:W3CDTF">2011-06-12T11:13:26Z</dcterms:created>
  <dcterms:modified xsi:type="dcterms:W3CDTF">2011-06-15T13:50:25Z</dcterms:modified>
</cp:coreProperties>
</file>